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60" r:id="rId5"/>
    <p:sldId id="259" r:id="rId6"/>
    <p:sldId id="262" r:id="rId7"/>
    <p:sldId id="261" r:id="rId8"/>
    <p:sldId id="263" r:id="rId9"/>
    <p:sldId id="264" r:id="rId10"/>
    <p:sldId id="266" r:id="rId11"/>
    <p:sldId id="265" r:id="rId12"/>
    <p:sldId id="267" r:id="rId13"/>
    <p:sldId id="269" r:id="rId14"/>
    <p:sldId id="270" r:id="rId15"/>
    <p:sldId id="271" r:id="rId16"/>
    <p:sldId id="273"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660"/>
  </p:normalViewPr>
  <p:slideViewPr>
    <p:cSldViewPr snapToGrid="0">
      <p:cViewPr varScale="1">
        <p:scale>
          <a:sx n="67" d="100"/>
          <a:sy n="67" d="100"/>
        </p:scale>
        <p:origin x="8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132794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38730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28920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209492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3008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1299631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2916116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494843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162843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62DD05-F1CE-436F-811A-3405A48332CA}" type="datetimeFigureOut">
              <a:rPr lang="ru-RU" smtClean="0"/>
              <a:t>12.02.2020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114521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B62DD05-F1CE-436F-811A-3405A48332CA}" type="datetimeFigureOut">
              <a:rPr lang="ru-RU" smtClean="0"/>
              <a:t>12.02.2020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342972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B62DD05-F1CE-436F-811A-3405A48332CA}" type="datetimeFigureOut">
              <a:rPr lang="ru-RU" smtClean="0"/>
              <a:t>12.02.2020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2339479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B62DD05-F1CE-436F-811A-3405A48332CA}" type="datetimeFigureOut">
              <a:rPr lang="ru-RU" smtClean="0"/>
              <a:t>12.02.2020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365990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2DD05-F1CE-436F-811A-3405A48332CA}" type="datetimeFigureOut">
              <a:rPr lang="ru-RU" smtClean="0"/>
              <a:t>12.02.2020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1327786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B62DD05-F1CE-436F-811A-3405A48332CA}" type="datetimeFigureOut">
              <a:rPr lang="ru-RU" smtClean="0"/>
              <a:t>12.02.2020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415547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B62DD05-F1CE-436F-811A-3405A48332CA}" type="datetimeFigureOut">
              <a:rPr lang="ru-RU" smtClean="0"/>
              <a:t>12.02.2020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BE222B-B56F-4D87-B928-324592DE69BB}" type="slidenum">
              <a:rPr lang="ru-RU" smtClean="0"/>
              <a:t>‹#›</a:t>
            </a:fld>
            <a:endParaRPr lang="ru-RU"/>
          </a:p>
        </p:txBody>
      </p:sp>
    </p:spTree>
    <p:extLst>
      <p:ext uri="{BB962C8B-B14F-4D97-AF65-F5344CB8AC3E}">
        <p14:creationId xmlns:p14="http://schemas.microsoft.com/office/powerpoint/2010/main" val="3090014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62DD05-F1CE-436F-811A-3405A48332CA}" type="datetimeFigureOut">
              <a:rPr lang="ru-RU" smtClean="0"/>
              <a:t>12.02.2020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BE222B-B56F-4D87-B928-324592DE69BB}" type="slidenum">
              <a:rPr lang="ru-RU" smtClean="0"/>
              <a:t>‹#›</a:t>
            </a:fld>
            <a:endParaRPr lang="ru-RU"/>
          </a:p>
        </p:txBody>
      </p:sp>
    </p:spTree>
    <p:extLst>
      <p:ext uri="{BB962C8B-B14F-4D97-AF65-F5344CB8AC3E}">
        <p14:creationId xmlns:p14="http://schemas.microsoft.com/office/powerpoint/2010/main" val="2158710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kk.wikipedia.org/wiki/%D2%9A%D1%8B%D0%B7%D1%8B%D0%BB%D0%B6%D0%B0%D1%80_(%D0%91%D2%B1%D2%9B%D0%B0%D1%80_%D0%B6%D1%8B%D1%80%D0%B0%D1%83_%D0%B0%D1%83%D0%B4%D0%B0%D0%BD%D1%8B)" TargetMode="External"/><Relationship Id="rId13" Type="http://schemas.openxmlformats.org/officeDocument/2006/relationships/hyperlink" Target="https://kk.wikipedia.org/wiki/%D0%9A%D0%B5%D2%A3%D0%B5%D1%81%D1%82%D1%96%D0%BA_%D0%A1%D0%BE%D1%86%D0%B8%D0%B0%D0%BB%D0%B8%D1%81%D1%82%D1%96%D0%BA_%D0%A0%D0%B5%D1%81%D0%BF%D1%83%D0%B1%D0%BB%D0%B8%D0%BA%D0%B0%D0%BB%D0%B0%D1%80_%D0%9E%D0%B4%D0%B0%D2%93%D1%8B" TargetMode="External"/><Relationship Id="rId18" Type="http://schemas.openxmlformats.org/officeDocument/2006/relationships/hyperlink" Target="https://kk.wikipedia.org/wiki/%D3%98%D0%BB%D0%B8%D1%8F_%D0%9D%D2%B1%D1%80%D1%81%D2%B1%D0%BB%D1%82%D0%B0%D0%BD%D2%9B%D1%8B%D0%B7%D1%8B_%D0%9D%D0%B0%D0%B7%D0%B0%D1%80%D0%B1%D0%B0%D0%B5%D0%B2%D0%B0" TargetMode="External"/><Relationship Id="rId3" Type="http://schemas.openxmlformats.org/officeDocument/2006/relationships/image" Target="../media/image3.png"/><Relationship Id="rId7" Type="http://schemas.openxmlformats.org/officeDocument/2006/relationships/hyperlink" Target="https://kk.wikipedia.org/wiki/1941_%D0%B6%D1%8B%D0%BB" TargetMode="External"/><Relationship Id="rId12" Type="http://schemas.openxmlformats.org/officeDocument/2006/relationships/hyperlink" Target="https://kk.wikipedia.org/wiki/%D2%9A%D0%B0%D0%B7%D0%B0%D2%9B%D1%81%D1%82%D0%B0%D0%BD" TargetMode="External"/><Relationship Id="rId17" Type="http://schemas.openxmlformats.org/officeDocument/2006/relationships/hyperlink" Target="https://kk.wikipedia.org/wiki/%D0%94%D0%B8%D0%BD%D0%B0%D1%80%D0%B0_%D0%9D%D2%B1%D1%80%D1%81%D2%B1%D0%BB%D1%82%D0%B0%D0%BD%D2%9B%D1%8B%D0%B7%D1%8B_%D0%9D%D0%B0%D0%B7%D0%B0%D1%80%D0%B1%D0%B0%D0%B5%D0%B2%D0%B0" TargetMode="External"/><Relationship Id="rId2" Type="http://schemas.openxmlformats.org/officeDocument/2006/relationships/image" Target="../media/image2.jpeg"/><Relationship Id="rId16" Type="http://schemas.openxmlformats.org/officeDocument/2006/relationships/hyperlink" Target="https://kk.wikipedia.org/wiki/%D0%94%D0%B0%D1%80%D0%B8%D2%93%D0%B0_%D0%9D%D2%B1%D1%80%D1%81%D2%B1%D0%BB%D1%82%D0%B0%D0%BD%D2%9B%D1%8B%D0%B7%D1%8B_%D0%9D%D0%B0%D0%B7%D0%B0%D1%80%D0%B1%D0%B0%D0%B5%D0%B2%D0%B0" TargetMode="External"/><Relationship Id="rId1" Type="http://schemas.openxmlformats.org/officeDocument/2006/relationships/slideLayout" Target="../slideLayouts/slideLayout1.xml"/><Relationship Id="rId6" Type="http://schemas.openxmlformats.org/officeDocument/2006/relationships/hyperlink" Target="https://kk.wikipedia.org/wiki/12_%D0%B0%D2%9B%D0%BF%D0%B0%D0%BD" TargetMode="External"/><Relationship Id="rId11" Type="http://schemas.openxmlformats.org/officeDocument/2006/relationships/hyperlink" Target="https://kk.wikipedia.org/wiki/%D2%9A%D0%B0%D0%B7%D0%B0%D2%9B_%D0%9A%D0%A1%D0%A0" TargetMode="External"/><Relationship Id="rId5" Type="http://schemas.openxmlformats.org/officeDocument/2006/relationships/hyperlink" Target="https://kk.wikipedia.org/wiki/%D0%A1%D0%B0%D1%8F%D1%81%D0%B0%D1%82%D0%BA%D0%B5%D1%80" TargetMode="External"/><Relationship Id="rId15" Type="http://schemas.openxmlformats.org/officeDocument/2006/relationships/hyperlink" Target="https://kk.wikipedia.org/wiki/%D0%9D%D2%B1%D1%80%D1%81%D2%B1%D0%BB%D1%82%D0%B0%D0%BD_%D0%9D%D0%B0%D0%B7%D0%B0%D1%80%D0%B1%D0%B0%D0%B5%D0%B2" TargetMode="External"/><Relationship Id="rId10" Type="http://schemas.openxmlformats.org/officeDocument/2006/relationships/hyperlink" Target="https://kk.wikipedia.org/wiki/%D2%9A%D0%B0%D1%80%D0%B0%D2%93%D0%B0%D0%BD%D0%B4%D1%8B_%D0%BE%D0%B1%D0%BB%D1%8B%D1%81%D1%8B" TargetMode="External"/><Relationship Id="rId4" Type="http://schemas.openxmlformats.org/officeDocument/2006/relationships/image" Target="../media/image4.png"/><Relationship Id="rId9" Type="http://schemas.openxmlformats.org/officeDocument/2006/relationships/hyperlink" Target="https://kk.wikipedia.org/wiki/%D0%91%D2%B1%D2%9B%D0%B0%D1%80_%D0%B6%D1%8B%D1%80%D0%B0%D1%83_%D0%B0%D1%83%D0%B4%D0%B0%D0%BD%D1%8B" TargetMode="External"/><Relationship Id="rId14" Type="http://schemas.openxmlformats.org/officeDocument/2006/relationships/hyperlink" Target="https://kk.wikipedia.org/wiki/%D2%9A%D0%B0%D0%B7%D0%B0%D2%9B%D1%82%D0%B0%D1%8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2257426" y="1485900"/>
            <a:ext cx="7796826" cy="2123658"/>
          </a:xfrm>
          <a:prstGeom prst="rect">
            <a:avLst/>
          </a:prstGeom>
          <a:noFill/>
        </p:spPr>
        <p:txBody>
          <a:bodyPr wrap="square" rtlCol="0">
            <a:spAutoFit/>
          </a:bodyPr>
          <a:lstStyle/>
          <a:p>
            <a:pPr algn="ctr"/>
            <a:r>
              <a:rPr lang="kk-KZ" dirty="0" smtClean="0">
                <a:solidFill>
                  <a:srgbClr val="FFFF00"/>
                </a:solidFill>
              </a:rPr>
              <a:t> </a:t>
            </a:r>
            <a:r>
              <a:rPr lang="ru-RU" sz="4400" dirty="0" smtClean="0">
                <a:solidFill>
                  <a:srgbClr val="FFFF00"/>
                </a:solidFill>
                <a:latin typeface="Times New Roman" panose="02020603050405020304" pitchFamily="18" charset="0"/>
                <a:cs typeface="Times New Roman" panose="02020603050405020304" pitchFamily="18" charset="0"/>
              </a:rPr>
              <a:t>«Жүрекке </a:t>
            </a:r>
            <a:r>
              <a:rPr lang="ru-RU" sz="4400" dirty="0">
                <a:solidFill>
                  <a:srgbClr val="FFFF00"/>
                </a:solidFill>
                <a:latin typeface="Times New Roman" panose="02020603050405020304" pitchFamily="18" charset="0"/>
                <a:cs typeface="Times New Roman" panose="02020603050405020304" pitchFamily="18" charset="0"/>
              </a:rPr>
              <a:t>жол тапқан </a:t>
            </a:r>
            <a:r>
              <a:rPr lang="ru-RU" sz="4400" dirty="0" smtClean="0">
                <a:solidFill>
                  <a:srgbClr val="FFFF00"/>
                </a:solidFill>
                <a:latin typeface="Times New Roman" panose="02020603050405020304" pitchFamily="18" charset="0"/>
                <a:cs typeface="Times New Roman" panose="02020603050405020304" pitchFamily="18" charset="0"/>
              </a:rPr>
              <a:t>– </a:t>
            </a:r>
          </a:p>
          <a:p>
            <a:pPr algn="ctr"/>
            <a:r>
              <a:rPr lang="ru-RU" sz="4400" dirty="0" smtClean="0">
                <a:solidFill>
                  <a:srgbClr val="FFFF00"/>
                </a:solidFill>
                <a:latin typeface="Times New Roman" panose="02020603050405020304" pitchFamily="18" charset="0"/>
                <a:cs typeface="Times New Roman" panose="02020603050405020304" pitchFamily="18" charset="0"/>
              </a:rPr>
              <a:t>мейірімді </a:t>
            </a:r>
            <a:r>
              <a:rPr lang="ru-RU" sz="4400" dirty="0">
                <a:solidFill>
                  <a:srgbClr val="FFFF00"/>
                </a:solidFill>
                <a:latin typeface="Times New Roman" panose="02020603050405020304" pitchFamily="18" charset="0"/>
                <a:cs typeface="Times New Roman" panose="02020603050405020304" pitchFamily="18" charset="0"/>
              </a:rPr>
              <a:t>ана </a:t>
            </a:r>
            <a:endParaRPr lang="ru-RU" sz="4400" dirty="0" smtClean="0">
              <a:solidFill>
                <a:srgbClr val="FFFF00"/>
              </a:solidFill>
              <a:latin typeface="Times New Roman" panose="02020603050405020304" pitchFamily="18" charset="0"/>
              <a:cs typeface="Times New Roman" panose="02020603050405020304" pitchFamily="18" charset="0"/>
            </a:endParaRPr>
          </a:p>
          <a:p>
            <a:pPr algn="ctr"/>
            <a:r>
              <a:rPr lang="ru-RU" sz="4400" dirty="0" smtClean="0">
                <a:solidFill>
                  <a:srgbClr val="FFFF00"/>
                </a:solidFill>
                <a:latin typeface="Times New Roman" panose="02020603050405020304" pitchFamily="18" charset="0"/>
                <a:cs typeface="Times New Roman" panose="02020603050405020304" pitchFamily="18" charset="0"/>
              </a:rPr>
              <a:t>Сара </a:t>
            </a:r>
            <a:r>
              <a:rPr lang="ru-RU" sz="4400" dirty="0">
                <a:solidFill>
                  <a:srgbClr val="FFFF00"/>
                </a:solidFill>
                <a:latin typeface="Times New Roman" panose="02020603050405020304" pitchFamily="18" charset="0"/>
                <a:cs typeface="Times New Roman" panose="02020603050405020304" pitchFamily="18" charset="0"/>
              </a:rPr>
              <a:t>Алпысқызы!» </a:t>
            </a:r>
          </a:p>
        </p:txBody>
      </p:sp>
    </p:spTree>
    <p:extLst>
      <p:ext uri="{BB962C8B-B14F-4D97-AF65-F5344CB8AC3E}">
        <p14:creationId xmlns:p14="http://schemas.microsoft.com/office/powerpoint/2010/main" val="726934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latin typeface="Times New Roman" panose="02020603050405020304" pitchFamily="18" charset="0"/>
                <a:cs typeface="Times New Roman" panose="02020603050405020304" pitchFamily="18" charset="0"/>
              </a:rPr>
              <a:t>ІІ кезең « Мюнстерберг» әдістемесі</a:t>
            </a:r>
            <a:br>
              <a:rPr lang="ru-RU" b="1" dirty="0">
                <a:latin typeface="Times New Roman" panose="02020603050405020304" pitchFamily="18" charset="0"/>
                <a:cs typeface="Times New Roman" panose="02020603050405020304" pitchFamily="18" charset="0"/>
              </a:rPr>
            </a:br>
            <a:r>
              <a:rPr lang="ru-RU" b="1" dirty="0" smtClean="0">
                <a:solidFill>
                  <a:srgbClr val="00B050"/>
                </a:solidFill>
                <a:latin typeface="Times New Roman" panose="02020603050405020304" pitchFamily="18" charset="0"/>
                <a:cs typeface="Times New Roman" panose="02020603050405020304" pitchFamily="18" charset="0"/>
              </a:rPr>
              <a:t>Мақсаты</a:t>
            </a:r>
            <a:r>
              <a:rPr lang="ru-RU" b="1" dirty="0">
                <a:solidFill>
                  <a:srgbClr val="00B050"/>
                </a:solidFill>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Әдістеме зейіннің таңдамалылығын анықтауға бағытталады.</a:t>
            </a:r>
            <a:br>
              <a:rPr lang="ru-RU" b="1" dirty="0">
                <a:latin typeface="Times New Roman" panose="02020603050405020304" pitchFamily="18" charset="0"/>
                <a:cs typeface="Times New Roman" panose="02020603050405020304" pitchFamily="18" charset="0"/>
              </a:rPr>
            </a:br>
            <a:r>
              <a:rPr lang="ru-RU" b="1" dirty="0">
                <a:solidFill>
                  <a:srgbClr val="00B050"/>
                </a:solidFill>
                <a:latin typeface="Times New Roman" panose="02020603050405020304" pitchFamily="18" charset="0"/>
                <a:cs typeface="Times New Roman" panose="02020603050405020304" pitchFamily="18" charset="0"/>
              </a:rPr>
              <a:t>Нұсқау:</a:t>
            </a:r>
            <a:r>
              <a:rPr lang="ru-RU" b="1" dirty="0">
                <a:latin typeface="Times New Roman" panose="02020603050405020304" pitchFamily="18" charset="0"/>
                <a:cs typeface="Times New Roman" panose="02020603050405020304" pitchFamily="18" charset="0"/>
              </a:rPr>
              <a:t> Көптеген әріптердің арасында тұтас сөздер бар. Сіздің міндетіңіз: тез оқып отырып, сол сөздердің астын сызуыңыз керек. Жұмыс уақыты - 2 минут</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Табылып астын сызған сөздердің саны мен байқалмай қалған сөздер саны, қатеге байланысты бағаланады</a:t>
            </a:r>
            <a:r>
              <a:rPr lang="ru-RU" b="1" dirty="0" smtClean="0">
                <a:latin typeface="Times New Roman" panose="02020603050405020304" pitchFamily="18" charset="0"/>
                <a:cs typeface="Times New Roman" panose="02020603050405020304" pitchFamily="18" charset="0"/>
              </a:rPr>
              <a:t>.</a:t>
            </a:r>
            <a:r>
              <a:rPr lang="ru-RU" dirty="0"/>
              <a:t> </a:t>
            </a:r>
            <a:r>
              <a:rPr lang="ru-RU" dirty="0" smtClean="0"/>
              <a:t/>
            </a:r>
            <a:br>
              <a:rPr lang="ru-RU" dirty="0" smtClean="0"/>
            </a:br>
            <a:r>
              <a:rPr lang="ru-RU" b="1" dirty="0" smtClean="0">
                <a:solidFill>
                  <a:srgbClr val="7030A0"/>
                </a:solidFill>
                <a:latin typeface="Times New Roman" panose="02020603050405020304" pitchFamily="18" charset="0"/>
                <a:cs typeface="Times New Roman" panose="02020603050405020304" pitchFamily="18" charset="0"/>
              </a:rPr>
              <a:t>Талқылау</a:t>
            </a:r>
            <a:r>
              <a:rPr lang="ru-RU" b="1" dirty="0">
                <a:solidFill>
                  <a:srgbClr val="7030A0"/>
                </a:solidFill>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Ең көп сөз құраған қай топ болды?</a:t>
            </a:r>
            <a:br>
              <a:rPr lang="ru-RU" dirty="0">
                <a:latin typeface="Times New Roman" panose="02020603050405020304" pitchFamily="18" charset="0"/>
                <a:cs typeface="Times New Roman" panose="02020603050405020304" pitchFamily="18" charset="0"/>
              </a:rPr>
            </a:br>
            <a:r>
              <a:rPr lang="ru-RU" dirty="0"/>
              <a:t/>
            </a:r>
            <a:br>
              <a:rPr lang="ru-RU" dirty="0"/>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flipV="1">
            <a:off x="438150" y="6041362"/>
            <a:ext cx="8835852" cy="1178588"/>
          </a:xfrm>
        </p:spPr>
        <p:txBody>
          <a:bodyPr/>
          <a:lstStyle/>
          <a:p>
            <a:endParaRPr lang="ru-RU" dirty="0"/>
          </a:p>
        </p:txBody>
      </p:sp>
    </p:spTree>
    <p:extLst>
      <p:ext uri="{BB962C8B-B14F-4D97-AF65-F5344CB8AC3E}">
        <p14:creationId xmlns:p14="http://schemas.microsoft.com/office/powerpoint/2010/main" val="260631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800" b="1" dirty="0">
                <a:solidFill>
                  <a:srgbClr val="7030A0"/>
                </a:solidFill>
                <a:latin typeface="Times New Roman" panose="02020603050405020304" pitchFamily="18" charset="0"/>
                <a:cs typeface="Times New Roman" panose="02020603050405020304" pitchFamily="18" charset="0"/>
              </a:rPr>
              <a:t>Аашпгоппартаивнртерезевнаапташыопккарталыгксағатлыгсабақоыгборпыаукесікрвнбасбалдақинакпотақтагыеоқушыоанмұғалімрыгадиректорвпыкуқызметкерапецуранлвгкдәптер</a:t>
            </a:r>
            <a:br>
              <a:rPr lang="ru-RU" sz="4800" b="1" dirty="0">
                <a:solidFill>
                  <a:srgbClr val="7030A0"/>
                </a:solidFill>
                <a:latin typeface="Times New Roman" panose="02020603050405020304" pitchFamily="18" charset="0"/>
                <a:cs typeface="Times New Roman" panose="02020603050405020304" pitchFamily="18" charset="0"/>
              </a:rPr>
            </a:br>
            <a:endParaRPr lang="ru-RU" sz="4800" b="1" dirty="0">
              <a:solidFill>
                <a:srgbClr val="7030A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112697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base"/>
            <a:r>
              <a:rPr lang="ru-RU" b="1" i="1" dirty="0">
                <a:latin typeface="Times New Roman" panose="02020603050405020304" pitchFamily="18" charset="0"/>
                <a:cs typeface="Times New Roman" panose="02020603050405020304" pitchFamily="18" charset="0"/>
              </a:rPr>
              <a:t>«Мақал – сөздің мәйегі» </a:t>
            </a:r>
            <a:r>
              <a:rPr lang="ru-RU" b="1" i="1" dirty="0" smtClean="0">
                <a:latin typeface="Times New Roman" panose="02020603050405020304" pitchFamily="18" charset="0"/>
                <a:cs typeface="Times New Roman" panose="02020603050405020304" pitchFamily="18" charset="0"/>
              </a:rPr>
              <a:t>кезеңі. </a:t>
            </a:r>
            <a:r>
              <a:rPr lang="ru-RU" b="1" i="1" dirty="0">
                <a:latin typeface="Times New Roman" panose="02020603050405020304" pitchFamily="18" charset="0"/>
                <a:cs typeface="Times New Roman" panose="02020603050405020304" pitchFamily="18" charset="0"/>
              </a:rPr>
              <a:t>Әр топқа 5 мақалдан ұсынылады. Мақал ішіндегі  қалып қойған тиісті  сөзді табу керек</a:t>
            </a:r>
            <a:r>
              <a:rPr lang="ru-RU" b="1" i="1"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5995643"/>
            <a:ext cx="8596668" cy="45719"/>
          </a:xfrm>
        </p:spPr>
        <p:txBody>
          <a:bodyPr>
            <a:normAutofit fontScale="25000" lnSpcReduction="20000"/>
          </a:bodyPr>
          <a:lstStyle/>
          <a:p>
            <a:endParaRPr lang="ru-RU" dirty="0"/>
          </a:p>
        </p:txBody>
      </p:sp>
    </p:spTree>
    <p:extLst>
      <p:ext uri="{BB962C8B-B14F-4D97-AF65-F5344CB8AC3E}">
        <p14:creationId xmlns:p14="http://schemas.microsoft.com/office/powerpoint/2010/main" val="118580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886450"/>
          </a:xfrm>
        </p:spPr>
        <p:txBody>
          <a:bodyPr>
            <a:normAutofit fontScale="90000"/>
          </a:bodyPr>
          <a:lstStyle/>
          <a:p>
            <a:r>
              <a:rPr lang="kk-KZ" sz="4900" dirty="0" smtClean="0">
                <a:latin typeface="Times New Roman" panose="02020603050405020304" pitchFamily="18" charset="0"/>
                <a:cs typeface="Times New Roman" panose="02020603050405020304" pitchFamily="18" charset="0"/>
              </a:rPr>
              <a:t>1.Кітап - ...... қазына</a:t>
            </a:r>
            <a:br>
              <a:rPr lang="kk-KZ" sz="4900" dirty="0" smtClean="0">
                <a:latin typeface="Times New Roman" panose="02020603050405020304" pitchFamily="18" charset="0"/>
                <a:cs typeface="Times New Roman" panose="02020603050405020304" pitchFamily="18" charset="0"/>
              </a:rPr>
            </a:br>
            <a:r>
              <a:rPr lang="kk-KZ" sz="4900" dirty="0" smtClean="0">
                <a:latin typeface="Times New Roman" panose="02020603050405020304" pitchFamily="18" charset="0"/>
                <a:cs typeface="Times New Roman" panose="02020603050405020304" pitchFamily="18" charset="0"/>
              </a:rPr>
              <a:t>2. Оқу білім бұлағы,</a:t>
            </a:r>
            <a:br>
              <a:rPr lang="kk-KZ" sz="4900" dirty="0" smtClean="0">
                <a:latin typeface="Times New Roman" panose="02020603050405020304" pitchFamily="18" charset="0"/>
                <a:cs typeface="Times New Roman" panose="02020603050405020304" pitchFamily="18" charset="0"/>
              </a:rPr>
            </a:br>
            <a:r>
              <a:rPr lang="kk-KZ" sz="4900" dirty="0">
                <a:latin typeface="Times New Roman" panose="02020603050405020304" pitchFamily="18" charset="0"/>
                <a:cs typeface="Times New Roman" panose="02020603050405020304" pitchFamily="18" charset="0"/>
              </a:rPr>
              <a:t> </a:t>
            </a:r>
            <a:r>
              <a:rPr lang="kk-KZ" sz="4900" dirty="0" smtClean="0">
                <a:latin typeface="Times New Roman" panose="02020603050405020304" pitchFamily="18" charset="0"/>
                <a:cs typeface="Times New Roman" panose="02020603050405020304" pitchFamily="18" charset="0"/>
              </a:rPr>
              <a:t>   Білім -  </a:t>
            </a:r>
            <a:r>
              <a:rPr lang="kk-KZ" sz="4900" dirty="0" smtClean="0">
                <a:latin typeface="Times New Roman" panose="02020603050405020304" pitchFamily="18" charset="0"/>
                <a:cs typeface="Times New Roman" panose="02020603050405020304" pitchFamily="18" charset="0"/>
              </a:rPr>
              <a:t>....  </a:t>
            </a:r>
            <a:r>
              <a:rPr lang="kk-KZ" sz="4900" dirty="0" smtClean="0">
                <a:latin typeface="Times New Roman" panose="02020603050405020304" pitchFamily="18" charset="0"/>
                <a:cs typeface="Times New Roman" panose="02020603050405020304" pitchFamily="18" charset="0"/>
              </a:rPr>
              <a:t>шырағы.</a:t>
            </a:r>
            <a:br>
              <a:rPr lang="kk-KZ" sz="4900" dirty="0" smtClean="0">
                <a:latin typeface="Times New Roman" panose="02020603050405020304" pitchFamily="18" charset="0"/>
                <a:cs typeface="Times New Roman" panose="02020603050405020304" pitchFamily="18" charset="0"/>
              </a:rPr>
            </a:br>
            <a:r>
              <a:rPr lang="kk-KZ" sz="4900" dirty="0" smtClean="0">
                <a:latin typeface="Times New Roman" panose="02020603050405020304" pitchFamily="18" charset="0"/>
                <a:cs typeface="Times New Roman" panose="02020603050405020304" pitchFamily="18" charset="0"/>
              </a:rPr>
              <a:t>3.Күш -білімде,</a:t>
            </a:r>
            <a:br>
              <a:rPr lang="kk-KZ" sz="4900" dirty="0" smtClean="0">
                <a:latin typeface="Times New Roman" panose="02020603050405020304" pitchFamily="18" charset="0"/>
                <a:cs typeface="Times New Roman" panose="02020603050405020304" pitchFamily="18" charset="0"/>
              </a:rPr>
            </a:br>
            <a:r>
              <a:rPr lang="kk-KZ" sz="4900" dirty="0">
                <a:latin typeface="Times New Roman" panose="02020603050405020304" pitchFamily="18" charset="0"/>
                <a:cs typeface="Times New Roman" panose="02020603050405020304" pitchFamily="18" charset="0"/>
              </a:rPr>
              <a:t> </a:t>
            </a:r>
            <a:r>
              <a:rPr lang="kk-KZ" sz="4900" dirty="0" smtClean="0">
                <a:latin typeface="Times New Roman" panose="02020603050405020304" pitchFamily="18" charset="0"/>
                <a:cs typeface="Times New Roman" panose="02020603050405020304" pitchFamily="18" charset="0"/>
              </a:rPr>
              <a:t>  Білім - ...</a:t>
            </a:r>
            <a:br>
              <a:rPr lang="kk-KZ" sz="4900" dirty="0" smtClean="0">
                <a:latin typeface="Times New Roman" panose="02020603050405020304" pitchFamily="18" charset="0"/>
                <a:cs typeface="Times New Roman" panose="02020603050405020304" pitchFamily="18" charset="0"/>
              </a:rPr>
            </a:br>
            <a:r>
              <a:rPr lang="kk-KZ" sz="4900" dirty="0" smtClean="0">
                <a:latin typeface="Times New Roman" panose="02020603050405020304" pitchFamily="18" charset="0"/>
                <a:cs typeface="Times New Roman" panose="02020603050405020304" pitchFamily="18" charset="0"/>
              </a:rPr>
              <a:t>4.</a:t>
            </a:r>
            <a:r>
              <a:rPr lang="ru-RU" sz="4900" dirty="0">
                <a:latin typeface="Times New Roman" panose="02020603050405020304" pitchFamily="18" charset="0"/>
                <a:cs typeface="Times New Roman" panose="02020603050405020304" pitchFamily="18" charset="0"/>
              </a:rPr>
              <a:t> Алтау ала болса ауыздағы кетеді,</a:t>
            </a:r>
            <a:br>
              <a:rPr lang="ru-RU" sz="4900" dirty="0">
                <a:latin typeface="Times New Roman" panose="02020603050405020304" pitchFamily="18" charset="0"/>
                <a:cs typeface="Times New Roman" panose="02020603050405020304" pitchFamily="18" charset="0"/>
              </a:rPr>
            </a:br>
            <a:r>
              <a:rPr lang="ru-RU" sz="4900" dirty="0">
                <a:latin typeface="Times New Roman" panose="02020603050405020304" pitchFamily="18" charset="0"/>
                <a:cs typeface="Times New Roman" panose="02020603050405020304" pitchFamily="18" charset="0"/>
              </a:rPr>
              <a:t>Төртеу түгел болса </a:t>
            </a:r>
            <a:r>
              <a:rPr lang="ru-RU" sz="4900" dirty="0" smtClean="0">
                <a:latin typeface="Times New Roman" panose="02020603050405020304" pitchFamily="18" charset="0"/>
                <a:cs typeface="Times New Roman" panose="02020603050405020304" pitchFamily="18" charset="0"/>
              </a:rPr>
              <a:t>....   келеді.</a:t>
            </a:r>
            <a:r>
              <a:rPr lang="ru-RU" sz="4900" dirty="0">
                <a:latin typeface="Times New Roman" panose="02020603050405020304" pitchFamily="18" charset="0"/>
                <a:cs typeface="Times New Roman" panose="02020603050405020304" pitchFamily="18" charset="0"/>
              </a:rPr>
              <a:t/>
            </a:r>
            <a:br>
              <a:rPr lang="ru-RU" sz="4900" dirty="0">
                <a:latin typeface="Times New Roman" panose="02020603050405020304" pitchFamily="18" charset="0"/>
                <a:cs typeface="Times New Roman" panose="02020603050405020304" pitchFamily="18" charset="0"/>
              </a:rPr>
            </a:br>
            <a:r>
              <a:rPr lang="ru-RU" sz="4900" dirty="0">
                <a:latin typeface="Times New Roman" panose="02020603050405020304" pitchFamily="18" charset="0"/>
                <a:cs typeface="Times New Roman" panose="02020603050405020304" pitchFamily="18" charset="0"/>
              </a:rPr>
              <a:t/>
            </a:r>
            <a:br>
              <a:rPr lang="ru-RU" sz="4900" dirty="0">
                <a:latin typeface="Times New Roman" panose="02020603050405020304" pitchFamily="18" charset="0"/>
                <a:cs typeface="Times New Roman" panose="02020603050405020304" pitchFamily="18" charset="0"/>
              </a:rPr>
            </a:br>
            <a:r>
              <a:rPr lang="kk-KZ" sz="4900" dirty="0" smtClean="0">
                <a:latin typeface="Times New Roman" panose="02020603050405020304" pitchFamily="18" charset="0"/>
                <a:cs typeface="Times New Roman" panose="02020603050405020304" pitchFamily="18" charset="0"/>
              </a:rPr>
              <a:t/>
            </a:r>
            <a:br>
              <a:rPr lang="kk-KZ" sz="4900" dirty="0" smtClean="0">
                <a:latin typeface="Times New Roman" panose="02020603050405020304" pitchFamily="18" charset="0"/>
                <a:cs typeface="Times New Roman" panose="02020603050405020304" pitchFamily="18" charset="0"/>
              </a:rPr>
            </a:br>
            <a:r>
              <a:rPr lang="kk-KZ" sz="4900" dirty="0" smtClean="0">
                <a:latin typeface="Times New Roman" panose="02020603050405020304" pitchFamily="18" charset="0"/>
                <a:cs typeface="Times New Roman" panose="02020603050405020304" pitchFamily="18" charset="0"/>
              </a:rPr>
              <a:t/>
            </a:r>
            <a:br>
              <a:rPr lang="kk-KZ" sz="4900" dirty="0" smtClean="0">
                <a:latin typeface="Times New Roman" panose="02020603050405020304" pitchFamily="18" charset="0"/>
                <a:cs typeface="Times New Roman" panose="02020603050405020304" pitchFamily="18" charset="0"/>
              </a:rPr>
            </a:br>
            <a:r>
              <a:rPr lang="kk-KZ" dirty="0"/>
              <a:t/>
            </a:r>
            <a:br>
              <a:rPr lang="kk-KZ" dirty="0"/>
            </a:br>
            <a:endParaRPr lang="ru-RU" dirty="0"/>
          </a:p>
        </p:txBody>
      </p:sp>
      <p:sp>
        <p:nvSpPr>
          <p:cNvPr id="3" name="Объект 2"/>
          <p:cNvSpPr>
            <a:spLocks noGrp="1"/>
          </p:cNvSpPr>
          <p:nvPr>
            <p:ph idx="1"/>
          </p:nvPr>
        </p:nvSpPr>
        <p:spPr>
          <a:xfrm flipV="1">
            <a:off x="1581150" y="6041362"/>
            <a:ext cx="7692852" cy="454688"/>
          </a:xfrm>
        </p:spPr>
        <p:txBody>
          <a:bodyPr/>
          <a:lstStyle/>
          <a:p>
            <a:endParaRPr lang="ru-RU" dirty="0"/>
          </a:p>
        </p:txBody>
      </p:sp>
    </p:spTree>
    <p:extLst>
      <p:ext uri="{BB962C8B-B14F-4D97-AF65-F5344CB8AC3E}">
        <p14:creationId xmlns:p14="http://schemas.microsoft.com/office/powerpoint/2010/main" val="2533097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857316" cy="6248400"/>
          </a:xfrm>
        </p:spPr>
        <p:txBody>
          <a:bodyPr>
            <a:normAutofit/>
          </a:bodyPr>
          <a:lstStyle/>
          <a:p>
            <a:r>
              <a:rPr lang="kk-KZ" dirty="0" smtClean="0"/>
              <a:t>5.</a:t>
            </a:r>
            <a:r>
              <a:rPr lang="ru-RU" dirty="0">
                <a:latin typeface="Times New Roman" panose="02020603050405020304" pitchFamily="18" charset="0"/>
                <a:cs typeface="Times New Roman" panose="02020603050405020304" pitchFamily="18" charset="0"/>
              </a:rPr>
              <a:t> Аңызды жерде ат өлмес,</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Үйірлі жерде </a:t>
            </a:r>
            <a:r>
              <a:rPr lang="ru-RU" dirty="0" smtClean="0">
                <a:latin typeface="Times New Roman" panose="02020603050405020304" pitchFamily="18" charset="0"/>
                <a:cs typeface="Times New Roman" panose="02020603050405020304" pitchFamily="18" charset="0"/>
              </a:rPr>
              <a:t>...   өлмес.</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6.Ауырып ем іздегенше,</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Ауырмайтын ... </a:t>
            </a:r>
            <a:r>
              <a:rPr lang="ru-RU" dirty="0">
                <a:latin typeface="Times New Roman" panose="02020603050405020304" pitchFamily="18" charset="0"/>
                <a:cs typeface="Times New Roman" panose="02020603050405020304" pitchFamily="18" charset="0"/>
              </a:rPr>
              <a:t>і</a:t>
            </a:r>
            <a:r>
              <a:rPr lang="ru-RU" dirty="0" smtClean="0">
                <a:latin typeface="Times New Roman" panose="02020603050405020304" pitchFamily="18" charset="0"/>
                <a:cs typeface="Times New Roman" panose="02020603050405020304" pitchFamily="18" charset="0"/>
              </a:rPr>
              <a:t>зде.</a:t>
            </a:r>
            <a:br>
              <a:rPr lang="ru-RU" dirty="0" smtClean="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7.Спорт -   ....  </a:t>
            </a:r>
            <a:r>
              <a:rPr lang="ru-RU" dirty="0">
                <a:latin typeface="Times New Roman" panose="02020603050405020304" pitchFamily="18" charset="0"/>
                <a:cs typeface="Times New Roman" panose="02020603050405020304" pitchFamily="18" charset="0"/>
              </a:rPr>
              <a:t>к</a:t>
            </a:r>
            <a:r>
              <a:rPr lang="ru-RU" dirty="0" smtClean="0">
                <a:latin typeface="Times New Roman" panose="02020603050405020304" pitchFamily="18" charset="0"/>
                <a:cs typeface="Times New Roman" panose="02020603050405020304" pitchFamily="18" charset="0"/>
              </a:rPr>
              <a:t>епілі.</a:t>
            </a:r>
            <a:br>
              <a:rPr lang="ru-RU" dirty="0" smtClean="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8.Ас – адамның .....</a:t>
            </a:r>
            <a:br>
              <a:rPr lang="ru-RU" dirty="0" smtClean="0">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a:xfrm flipV="1">
            <a:off x="1752600" y="6041362"/>
            <a:ext cx="7521402" cy="416588"/>
          </a:xfrm>
        </p:spPr>
        <p:txBody>
          <a:bodyPr/>
          <a:lstStyle/>
          <a:p>
            <a:endParaRPr lang="ru-RU" dirty="0"/>
          </a:p>
        </p:txBody>
      </p:sp>
    </p:spTree>
    <p:extLst>
      <p:ext uri="{BB962C8B-B14F-4D97-AF65-F5344CB8AC3E}">
        <p14:creationId xmlns:p14="http://schemas.microsoft.com/office/powerpoint/2010/main" val="3822503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431762"/>
          </a:xfrm>
        </p:spPr>
        <p:txBody>
          <a:bodyPr>
            <a:noAutofit/>
          </a:bodyPr>
          <a:lstStyle/>
          <a:p>
            <a:r>
              <a:rPr lang="kk-KZ" b="1" dirty="0" smtClean="0">
                <a:latin typeface="Times New Roman" panose="02020603050405020304" pitchFamily="18" charset="0"/>
                <a:cs typeface="Times New Roman" panose="02020603050405020304" pitchFamily="18" charset="0"/>
              </a:rPr>
              <a:t>9.Мал өсірсең ... </a:t>
            </a:r>
            <a:r>
              <a:rPr lang="kk-KZ" b="1" dirty="0">
                <a:latin typeface="Times New Roman" panose="02020603050405020304" pitchFamily="18" charset="0"/>
                <a:cs typeface="Times New Roman" panose="02020603050405020304" pitchFamily="18" charset="0"/>
              </a:rPr>
              <a:t>ө</a:t>
            </a:r>
            <a:r>
              <a:rPr lang="kk-KZ" b="1" dirty="0" smtClean="0">
                <a:latin typeface="Times New Roman" panose="02020603050405020304" pitchFamily="18" charset="0"/>
                <a:cs typeface="Times New Roman" panose="02020603050405020304" pitchFamily="18" charset="0"/>
              </a:rPr>
              <a:t>сір,</a:t>
            </a:r>
            <a:br>
              <a:rPr lang="kk-KZ" b="1" dirty="0" smtClean="0">
                <a:latin typeface="Times New Roman" panose="02020603050405020304" pitchFamily="18" charset="0"/>
                <a:cs typeface="Times New Roman" panose="02020603050405020304" pitchFamily="18" charset="0"/>
              </a:rPr>
            </a:br>
            <a:r>
              <a:rPr lang="kk-KZ" b="1" dirty="0" smtClean="0">
                <a:latin typeface="Times New Roman" panose="02020603050405020304" pitchFamily="18" charset="0"/>
                <a:cs typeface="Times New Roman" panose="02020603050405020304" pitchFamily="18" charset="0"/>
              </a:rPr>
              <a:t>Өнімі оның көл ....</a:t>
            </a:r>
            <a:br>
              <a:rPr lang="kk-KZ" b="1" dirty="0" smtClean="0">
                <a:latin typeface="Times New Roman" panose="02020603050405020304" pitchFamily="18" charset="0"/>
                <a:cs typeface="Times New Roman" panose="02020603050405020304" pitchFamily="18" charset="0"/>
              </a:rPr>
            </a:br>
            <a:r>
              <a:rPr lang="kk-KZ" b="1" dirty="0">
                <a:latin typeface="Times New Roman" panose="02020603050405020304" pitchFamily="18" charset="0"/>
                <a:cs typeface="Times New Roman" panose="02020603050405020304" pitchFamily="18" charset="0"/>
              </a:rPr>
              <a:t/>
            </a:r>
            <a:br>
              <a:rPr lang="kk-KZ" b="1" dirty="0">
                <a:latin typeface="Times New Roman" panose="02020603050405020304" pitchFamily="18" charset="0"/>
                <a:cs typeface="Times New Roman" panose="02020603050405020304" pitchFamily="18" charset="0"/>
              </a:rPr>
            </a:br>
            <a:r>
              <a:rPr lang="kk-KZ" b="1" dirty="0" smtClean="0">
                <a:latin typeface="Times New Roman" panose="02020603050405020304" pitchFamily="18" charset="0"/>
                <a:cs typeface="Times New Roman" panose="02020603050405020304" pitchFamily="18" charset="0"/>
              </a:rPr>
              <a:t>10. Аққуды атпа,</a:t>
            </a:r>
            <a:br>
              <a:rPr lang="kk-KZ" b="1" dirty="0" smtClean="0">
                <a:latin typeface="Times New Roman" panose="02020603050405020304" pitchFamily="18" charset="0"/>
                <a:cs typeface="Times New Roman" panose="02020603050405020304" pitchFamily="18" charset="0"/>
              </a:rPr>
            </a:br>
            <a:r>
              <a:rPr lang="kk-KZ" b="1" dirty="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Досыңды ....</a:t>
            </a:r>
            <a:br>
              <a:rPr lang="kk-KZ" b="1" dirty="0" smtClean="0">
                <a:latin typeface="Times New Roman" panose="02020603050405020304" pitchFamily="18" charset="0"/>
                <a:cs typeface="Times New Roman" panose="02020603050405020304" pitchFamily="18" charset="0"/>
              </a:rPr>
            </a:br>
            <a:r>
              <a:rPr lang="kk-KZ" b="1" dirty="0">
                <a:latin typeface="Times New Roman" panose="02020603050405020304" pitchFamily="18" charset="0"/>
                <a:cs typeface="Times New Roman" panose="02020603050405020304" pitchFamily="18" charset="0"/>
              </a:rPr>
              <a:t/>
            </a:r>
            <a:br>
              <a:rPr lang="kk-KZ" b="1" dirty="0">
                <a:latin typeface="Times New Roman" panose="02020603050405020304" pitchFamily="18" charset="0"/>
                <a:cs typeface="Times New Roman" panose="02020603050405020304" pitchFamily="18" charset="0"/>
              </a:rPr>
            </a:br>
            <a:r>
              <a:rPr lang="kk-KZ" b="1" dirty="0" smtClean="0">
                <a:latin typeface="Times New Roman" panose="02020603050405020304" pitchFamily="18" charset="0"/>
                <a:cs typeface="Times New Roman" panose="02020603050405020304" pitchFamily="18" charset="0"/>
              </a:rPr>
              <a:t>11.Жүз теңген болғанша,</a:t>
            </a:r>
            <a:br>
              <a:rPr lang="kk-KZ" b="1" dirty="0" smtClean="0">
                <a:latin typeface="Times New Roman" panose="02020603050405020304" pitchFamily="18" charset="0"/>
                <a:cs typeface="Times New Roman" panose="02020603050405020304" pitchFamily="18" charset="0"/>
              </a:rPr>
            </a:br>
            <a:r>
              <a:rPr lang="kk-KZ" b="1" dirty="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    Жүз .... </a:t>
            </a:r>
            <a:r>
              <a:rPr lang="kk-KZ" b="1" dirty="0">
                <a:latin typeface="Times New Roman" panose="02020603050405020304" pitchFamily="18" charset="0"/>
                <a:cs typeface="Times New Roman" panose="02020603050405020304" pitchFamily="18" charset="0"/>
              </a:rPr>
              <a:t>б</a:t>
            </a:r>
            <a:r>
              <a:rPr lang="kk-KZ" b="1" dirty="0" smtClean="0">
                <a:latin typeface="Times New Roman" panose="02020603050405020304" pitchFamily="18" charset="0"/>
                <a:cs typeface="Times New Roman" panose="02020603050405020304" pitchFamily="18" charset="0"/>
              </a:rPr>
              <a:t>олсын.</a:t>
            </a:r>
            <a:br>
              <a:rPr lang="kk-KZ" b="1" dirty="0" smtClean="0">
                <a:latin typeface="Times New Roman" panose="02020603050405020304" pitchFamily="18" charset="0"/>
                <a:cs typeface="Times New Roman" panose="02020603050405020304" pitchFamily="18" charset="0"/>
              </a:rPr>
            </a:br>
            <a:r>
              <a:rPr lang="kk-KZ" b="1" dirty="0" smtClean="0">
                <a:latin typeface="Times New Roman" panose="02020603050405020304" pitchFamily="18" charset="0"/>
                <a:cs typeface="Times New Roman" panose="02020603050405020304" pitchFamily="18" charset="0"/>
              </a:rPr>
              <a:t>12. Отан - ... басталады.</a:t>
            </a:r>
            <a:br>
              <a:rPr lang="kk-KZ" b="1" dirty="0" smtClean="0">
                <a:latin typeface="Times New Roman" panose="02020603050405020304" pitchFamily="18" charset="0"/>
                <a:cs typeface="Times New Roman" panose="02020603050405020304" pitchFamily="18" charset="0"/>
              </a:rPr>
            </a:br>
            <a:r>
              <a:rPr lang="kk-KZ" b="1" dirty="0" smtClean="0">
                <a:latin typeface="Times New Roman" panose="02020603050405020304" pitchFamily="18" charset="0"/>
                <a:cs typeface="Times New Roman" panose="02020603050405020304" pitchFamily="18" charset="0"/>
              </a:rPr>
              <a:t/>
            </a:r>
            <a:br>
              <a:rPr lang="kk-KZ" b="1" dirty="0" smtClean="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flipV="1">
            <a:off x="677334" y="6041362"/>
            <a:ext cx="8596668" cy="45719"/>
          </a:xfrm>
        </p:spPr>
        <p:txBody>
          <a:bodyPr>
            <a:normAutofit fontScale="25000" lnSpcReduction="20000"/>
          </a:bodyPr>
          <a:lstStyle/>
          <a:p>
            <a:endParaRPr lang="ru-RU" dirty="0"/>
          </a:p>
        </p:txBody>
      </p:sp>
    </p:spTree>
    <p:extLst>
      <p:ext uri="{BB962C8B-B14F-4D97-AF65-F5344CB8AC3E}">
        <p14:creationId xmlns:p14="http://schemas.microsoft.com/office/powerpoint/2010/main" val="4028612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4976813"/>
          </a:xfrm>
        </p:spPr>
        <p:txBody>
          <a:bodyPr>
            <a:normAutofit fontScale="90000"/>
          </a:bodyPr>
          <a:lstStyle/>
          <a:p>
            <a:r>
              <a:rPr lang="kk-KZ" sz="5300" dirty="0" smtClean="0">
                <a:latin typeface="Times New Roman" panose="02020603050405020304" pitchFamily="18" charset="0"/>
                <a:cs typeface="Times New Roman" panose="02020603050405020304" pitchFamily="18" charset="0"/>
              </a:rPr>
              <a:t>13.Жақсылықтың ........ болмайды.</a:t>
            </a:r>
            <a:br>
              <a:rPr lang="kk-KZ" sz="5300" dirty="0" smtClean="0">
                <a:latin typeface="Times New Roman" panose="02020603050405020304" pitchFamily="18" charset="0"/>
                <a:cs typeface="Times New Roman" panose="02020603050405020304" pitchFamily="18" charset="0"/>
              </a:rPr>
            </a:br>
            <a:r>
              <a:rPr lang="kk-KZ" sz="5300" dirty="0">
                <a:latin typeface="Times New Roman" panose="02020603050405020304" pitchFamily="18" charset="0"/>
                <a:cs typeface="Times New Roman" panose="02020603050405020304" pitchFamily="18" charset="0"/>
              </a:rPr>
              <a:t/>
            </a:r>
            <a:br>
              <a:rPr lang="kk-KZ" sz="5300" dirty="0">
                <a:latin typeface="Times New Roman" panose="02020603050405020304" pitchFamily="18" charset="0"/>
                <a:cs typeface="Times New Roman" panose="02020603050405020304" pitchFamily="18" charset="0"/>
              </a:rPr>
            </a:br>
            <a:r>
              <a:rPr lang="kk-KZ" sz="5300" dirty="0" smtClean="0">
                <a:latin typeface="Times New Roman" panose="02020603050405020304" pitchFamily="18" charset="0"/>
                <a:cs typeface="Times New Roman" panose="02020603050405020304" pitchFamily="18" charset="0"/>
              </a:rPr>
              <a:t>14.Бір адам жаққан отқа,</a:t>
            </a:r>
            <a:br>
              <a:rPr lang="kk-KZ" sz="5300" dirty="0" smtClean="0">
                <a:latin typeface="Times New Roman" panose="02020603050405020304" pitchFamily="18" charset="0"/>
                <a:cs typeface="Times New Roman" panose="02020603050405020304" pitchFamily="18" charset="0"/>
              </a:rPr>
            </a:br>
            <a:r>
              <a:rPr lang="kk-KZ" sz="5300" dirty="0">
                <a:latin typeface="Times New Roman" panose="02020603050405020304" pitchFamily="18" charset="0"/>
                <a:cs typeface="Times New Roman" panose="02020603050405020304" pitchFamily="18" charset="0"/>
              </a:rPr>
              <a:t> </a:t>
            </a:r>
            <a:r>
              <a:rPr lang="kk-KZ" sz="5300" dirty="0" smtClean="0">
                <a:latin typeface="Times New Roman" panose="02020603050405020304" pitchFamily="18" charset="0"/>
                <a:cs typeface="Times New Roman" panose="02020603050405020304" pitchFamily="18" charset="0"/>
              </a:rPr>
              <a:t>   ...... адам  жылынады.</a:t>
            </a:r>
            <a:br>
              <a:rPr lang="kk-KZ" sz="5300" dirty="0" smtClean="0">
                <a:latin typeface="Times New Roman" panose="02020603050405020304" pitchFamily="18" charset="0"/>
                <a:cs typeface="Times New Roman" panose="02020603050405020304" pitchFamily="18" charset="0"/>
              </a:rPr>
            </a:br>
            <a:r>
              <a:rPr lang="kk-KZ" sz="5300" dirty="0">
                <a:latin typeface="Times New Roman" panose="02020603050405020304" pitchFamily="18" charset="0"/>
                <a:cs typeface="Times New Roman" panose="02020603050405020304" pitchFamily="18" charset="0"/>
              </a:rPr>
              <a:t/>
            </a:r>
            <a:br>
              <a:rPr lang="kk-KZ" sz="5300" dirty="0">
                <a:latin typeface="Times New Roman" panose="02020603050405020304" pitchFamily="18" charset="0"/>
                <a:cs typeface="Times New Roman" panose="02020603050405020304" pitchFamily="18" charset="0"/>
              </a:rPr>
            </a:br>
            <a:r>
              <a:rPr lang="kk-KZ" sz="5300" dirty="0" smtClean="0">
                <a:latin typeface="Times New Roman" panose="02020603050405020304" pitchFamily="18" charset="0"/>
                <a:cs typeface="Times New Roman" panose="02020603050405020304" pitchFamily="18" charset="0"/>
              </a:rPr>
              <a:t>15.Кешіре білген адам- ...  адам</a:t>
            </a:r>
            <a:br>
              <a:rPr lang="kk-KZ" sz="5300" dirty="0" smtClean="0">
                <a:latin typeface="Times New Roman" panose="02020603050405020304" pitchFamily="18" charset="0"/>
                <a:cs typeface="Times New Roman" panose="02020603050405020304" pitchFamily="18" charset="0"/>
              </a:rPr>
            </a:br>
            <a:r>
              <a:rPr lang="kk-KZ" dirty="0">
                <a:latin typeface="Times New Roman" panose="02020603050405020304" pitchFamily="18" charset="0"/>
                <a:cs typeface="Times New Roman" panose="02020603050405020304" pitchFamily="18" charset="0"/>
              </a:rPr>
              <a:t/>
            </a:r>
            <a:br>
              <a:rPr lang="kk-KZ" dirty="0">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
            </a:r>
            <a:br>
              <a:rPr lang="kk-KZ"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flipV="1">
            <a:off x="677334" y="6041362"/>
            <a:ext cx="8596668" cy="1002376"/>
          </a:xfrm>
        </p:spPr>
        <p:txBody>
          <a:bodyPr/>
          <a:lstStyle/>
          <a:p>
            <a:endParaRPr lang="ru-RU" dirty="0"/>
          </a:p>
        </p:txBody>
      </p:sp>
    </p:spTree>
    <p:extLst>
      <p:ext uri="{BB962C8B-B14F-4D97-AF65-F5344CB8AC3E}">
        <p14:creationId xmlns:p14="http://schemas.microsoft.com/office/powerpoint/2010/main" val="4194902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6600" dirty="0" smtClean="0">
                <a:latin typeface="Times New Roman" panose="02020603050405020304" pitchFamily="18" charset="0"/>
                <a:cs typeface="Times New Roman" panose="02020603050405020304" pitchFamily="18" charset="0"/>
              </a:rPr>
              <a:t>4 кезе</a:t>
            </a:r>
            <a:r>
              <a:rPr lang="kk-KZ" sz="6600" dirty="0" smtClean="0">
                <a:latin typeface="Times New Roman" panose="02020603050405020304" pitchFamily="18" charset="0"/>
                <a:cs typeface="Times New Roman" panose="02020603050405020304" pitchFamily="18" charset="0"/>
              </a:rPr>
              <a:t>ң .</a:t>
            </a:r>
            <a:br>
              <a:rPr lang="kk-KZ" sz="6600" dirty="0" smtClean="0">
                <a:latin typeface="Times New Roman" panose="02020603050405020304" pitchFamily="18" charset="0"/>
                <a:cs typeface="Times New Roman" panose="02020603050405020304" pitchFamily="18" charset="0"/>
              </a:rPr>
            </a:br>
            <a:r>
              <a:rPr lang="kk-KZ" sz="6600" dirty="0" smtClean="0">
                <a:latin typeface="Times New Roman" panose="02020603050405020304" pitchFamily="18" charset="0"/>
                <a:cs typeface="Times New Roman" panose="02020603050405020304" pitchFamily="18" charset="0"/>
              </a:rPr>
              <a:t>«Ұшқыр ой»</a:t>
            </a:r>
            <a:endParaRPr lang="ru-RU" sz="6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val="1741512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29" name="Picture 5" descr="Sara Nazarbayev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4" y="111124"/>
            <a:ext cx="3543299" cy="67468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upload.wikimedia.org/wikipedia/commons/thumb/d/d3/Flag_of_Kazakhstan.svg/22px-Flag_of_Kazakhstan.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11125"/>
            <a:ext cx="282576" cy="162457"/>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https://upload.wikimedia.org/wikipedia/commons/thumb/a/a9/Flag_of_the_Soviet_Union.svg/22px-Flag_of_the_Soviet_Union.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 y="111125"/>
            <a:ext cx="282576" cy="1624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3558548931"/>
              </p:ext>
            </p:extLst>
          </p:nvPr>
        </p:nvGraphicFramePr>
        <p:xfrm>
          <a:off x="3686174" y="111125"/>
          <a:ext cx="8505825" cy="6746877"/>
        </p:xfrm>
        <a:graphic>
          <a:graphicData uri="http://schemas.openxmlformats.org/drawingml/2006/table">
            <a:tbl>
              <a:tblPr/>
              <a:tblGrid>
                <a:gridCol w="2742320"/>
                <a:gridCol w="5763505"/>
              </a:tblGrid>
              <a:tr h="481920">
                <a:tc gridSpan="2">
                  <a:txBody>
                    <a:bodyPr/>
                    <a:lstStyle/>
                    <a:p>
                      <a:pPr algn="ctr" fontAlgn="t"/>
                      <a:r>
                        <a:rPr lang="ru-RU" sz="1500" b="1" dirty="0">
                          <a:effectLst/>
                        </a:rPr>
                        <a:t>Сара Алпысқызы Назарбаева</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EEEEEE"/>
                    </a:solidFill>
                  </a:tcPr>
                </a:tc>
                <a:tc hMerge="1">
                  <a:txBody>
                    <a:bodyPr/>
                    <a:lstStyle/>
                    <a:p>
                      <a:endParaRPr lang="ru-RU"/>
                    </a:p>
                  </a:txBody>
                  <a:tcPr/>
                </a:tc>
              </a:tr>
              <a:tr h="481920">
                <a:tc gridSpan="2">
                  <a:txBody>
                    <a:bodyPr/>
                    <a:lstStyle/>
                    <a:p>
                      <a:pPr algn="ctr" fontAlgn="t"/>
                      <a:endParaRPr lang="ru-RU" sz="1500" dirty="0">
                        <a:effectLst/>
                      </a:endParaRP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hMerge="1">
                  <a:txBody>
                    <a:bodyPr/>
                    <a:lstStyle/>
                    <a:p>
                      <a:endParaRPr lang="ru-RU"/>
                    </a:p>
                  </a:txBody>
                  <a:tcPr/>
                </a:tc>
              </a:tr>
              <a:tr h="481920">
                <a:tc>
                  <a:txBody>
                    <a:bodyPr/>
                    <a:lstStyle/>
                    <a:p>
                      <a:pPr fontAlgn="t"/>
                      <a:r>
                        <a:rPr lang="ru-RU" sz="2000" b="1" dirty="0">
                          <a:solidFill>
                            <a:srgbClr val="7030A0"/>
                          </a:solidFill>
                          <a:effectLst/>
                          <a:latin typeface="Times New Roman" panose="02020603050405020304" pitchFamily="18" charset="0"/>
                          <a:cs typeface="Times New Roman" panose="02020603050405020304" pitchFamily="18" charset="0"/>
                        </a:rPr>
                        <a:t>Туған кездегі есімі</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a:solidFill>
                            <a:srgbClr val="7030A0"/>
                          </a:solidFill>
                          <a:effectLst/>
                          <a:latin typeface="Times New Roman" panose="02020603050405020304" pitchFamily="18" charset="0"/>
                          <a:cs typeface="Times New Roman" panose="02020603050405020304" pitchFamily="18" charset="0"/>
                        </a:rPr>
                        <a:t>Сара Алпысқызы Қонақаева</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481920">
                <a:tc>
                  <a:txBody>
                    <a:bodyPr/>
                    <a:lstStyle/>
                    <a:p>
                      <a:pPr fontAlgn="t"/>
                      <a:r>
                        <a:rPr lang="ru-RU" sz="2000" b="1" dirty="0">
                          <a:solidFill>
                            <a:srgbClr val="7030A0"/>
                          </a:solidFill>
                          <a:effectLst/>
                          <a:latin typeface="Times New Roman" panose="02020603050405020304" pitchFamily="18" charset="0"/>
                          <a:cs typeface="Times New Roman" panose="02020603050405020304" pitchFamily="18" charset="0"/>
                        </a:rPr>
                        <a:t>Қызметі</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5" tooltip="Саясаткер"/>
                        </a:rPr>
                        <a:t>саясаткер</a:t>
                      </a:r>
                      <a:endParaRPr lang="ru-RU" sz="2000" b="1" dirty="0">
                        <a:solidFill>
                          <a:srgbClr val="7030A0"/>
                        </a:solidFill>
                        <a:effectLst/>
                        <a:latin typeface="Times New Roman" panose="02020603050405020304" pitchFamily="18" charset="0"/>
                        <a:cs typeface="Times New Roman" panose="02020603050405020304" pitchFamily="18" charset="0"/>
                      </a:endParaRP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481920">
                <a:tc>
                  <a:txBody>
                    <a:bodyPr/>
                    <a:lstStyle/>
                    <a:p>
                      <a:pPr fontAlgn="t"/>
                      <a:r>
                        <a:rPr lang="ru-RU" sz="2000" b="1">
                          <a:solidFill>
                            <a:srgbClr val="7030A0"/>
                          </a:solidFill>
                          <a:effectLst/>
                          <a:latin typeface="Times New Roman" panose="02020603050405020304" pitchFamily="18" charset="0"/>
                          <a:cs typeface="Times New Roman" panose="02020603050405020304" pitchFamily="18" charset="0"/>
                        </a:rPr>
                        <a:t>Туған күні</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6" tooltip="12 ақпан"/>
                        </a:rPr>
                        <a:t>12 ақпан</a:t>
                      </a: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7" tooltip="1941 жыл"/>
                        </a:rPr>
                        <a:t>1941</a:t>
                      </a: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dirty="0" smtClean="0">
                          <a:solidFill>
                            <a:srgbClr val="7030A0"/>
                          </a:solidFill>
                          <a:effectLst/>
                          <a:latin typeface="Times New Roman" panose="02020603050405020304" pitchFamily="18" charset="0"/>
                          <a:cs typeface="Times New Roman" panose="02020603050405020304" pitchFamily="18" charset="0"/>
                        </a:rPr>
                        <a:t>79</a:t>
                      </a:r>
                      <a:r>
                        <a:rPr lang="ru-RU" sz="2000" b="1" baseline="0" dirty="0" smtClean="0">
                          <a:solidFill>
                            <a:srgbClr val="7030A0"/>
                          </a:solidFill>
                          <a:effectLst/>
                          <a:latin typeface="Times New Roman" panose="02020603050405020304" pitchFamily="18" charset="0"/>
                          <a:cs typeface="Times New Roman" panose="02020603050405020304" pitchFamily="18" charset="0"/>
                        </a:rPr>
                        <a:t> </a:t>
                      </a:r>
                      <a:r>
                        <a:rPr lang="ru-RU" sz="2000" b="1" dirty="0" smtClean="0">
                          <a:solidFill>
                            <a:srgbClr val="7030A0"/>
                          </a:solidFill>
                          <a:effectLst/>
                          <a:latin typeface="Times New Roman" panose="02020603050405020304" pitchFamily="18" charset="0"/>
                          <a:cs typeface="Times New Roman" panose="02020603050405020304" pitchFamily="18" charset="0"/>
                        </a:rPr>
                        <a:t>жас</a:t>
                      </a:r>
                      <a:r>
                        <a:rPr lang="ru-RU" sz="2000" b="1" dirty="0">
                          <a:solidFill>
                            <a:srgbClr val="7030A0"/>
                          </a:solidFill>
                          <a:effectLst/>
                          <a:latin typeface="Times New Roman" panose="02020603050405020304" pitchFamily="18" charset="0"/>
                          <a:cs typeface="Times New Roman" panose="02020603050405020304" pitchFamily="18" charset="0"/>
                        </a:rPr>
                        <a:t>)</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843359">
                <a:tc>
                  <a:txBody>
                    <a:bodyPr/>
                    <a:lstStyle/>
                    <a:p>
                      <a:pPr fontAlgn="t"/>
                      <a:r>
                        <a:rPr lang="ru-RU" sz="2000" b="1" dirty="0">
                          <a:solidFill>
                            <a:srgbClr val="7030A0"/>
                          </a:solidFill>
                          <a:effectLst/>
                          <a:latin typeface="Times New Roman" panose="02020603050405020304" pitchFamily="18" charset="0"/>
                          <a:cs typeface="Times New Roman" panose="02020603050405020304" pitchFamily="18" charset="0"/>
                        </a:rPr>
                        <a:t>Туған жері</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8" tooltip="Қызылжар (Бұқар жырау ауданы)"/>
                        </a:rPr>
                        <a:t>Қызылжар</a:t>
                      </a: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9" tooltip="Бұқар жырау ауданы"/>
                        </a:rPr>
                        <a:t>Бұқар жырау ауданы</a:t>
                      </a: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0" tooltip="Қарағанды облысы"/>
                        </a:rPr>
                        <a:t>Қарағанды облысы</a:t>
                      </a: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1" tooltip="Қазақ КСР"/>
                        </a:rPr>
                        <a:t>Қазақ КСР</a:t>
                      </a:r>
                      <a:endParaRPr lang="ru-RU" sz="2000" b="1" dirty="0">
                        <a:solidFill>
                          <a:srgbClr val="7030A0"/>
                        </a:solidFill>
                        <a:effectLst/>
                        <a:latin typeface="Times New Roman" panose="02020603050405020304" pitchFamily="18" charset="0"/>
                        <a:cs typeface="Times New Roman" panose="02020603050405020304" pitchFamily="18" charset="0"/>
                      </a:endParaRP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1204799">
                <a:tc>
                  <a:txBody>
                    <a:bodyPr/>
                    <a:lstStyle/>
                    <a:p>
                      <a:pPr fontAlgn="t"/>
                      <a:r>
                        <a:rPr lang="ru-RU" sz="2000" b="1">
                          <a:solidFill>
                            <a:srgbClr val="7030A0"/>
                          </a:solidFill>
                          <a:effectLst/>
                          <a:latin typeface="Times New Roman" panose="02020603050405020304" pitchFamily="18" charset="0"/>
                          <a:cs typeface="Times New Roman" panose="02020603050405020304" pitchFamily="18" charset="0"/>
                        </a:rPr>
                        <a:t>Азаматтығы</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2" tooltip="Қазақстан"/>
                        </a:rPr>
                        <a:t>Қазақстан</a:t>
                      </a:r>
                      <a:r>
                        <a:rPr lang="ru-RU" sz="2000" b="1" dirty="0">
                          <a:solidFill>
                            <a:srgbClr val="7030A0"/>
                          </a:solidFill>
                          <a:effectLst/>
                          <a:latin typeface="Times New Roman" panose="02020603050405020304" pitchFamily="18" charset="0"/>
                          <a:cs typeface="Times New Roman" panose="02020603050405020304" pitchFamily="18" charset="0"/>
                        </a:rPr>
                        <a:t/>
                      </a:r>
                      <a:br>
                        <a:rPr lang="ru-RU" sz="2000" b="1" dirty="0">
                          <a:solidFill>
                            <a:srgbClr val="7030A0"/>
                          </a:solidFill>
                          <a:effectLst/>
                          <a:latin typeface="Times New Roman" panose="02020603050405020304" pitchFamily="18" charset="0"/>
                          <a:cs typeface="Times New Roman" panose="02020603050405020304" pitchFamily="18" charset="0"/>
                        </a:rPr>
                      </a:b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3" tooltip="Кеңестік Социалистік Республикалар Одағы"/>
                        </a:rPr>
                        <a:t>Кеңестік Социалистік Республикалар Одағы</a:t>
                      </a:r>
                      <a:r>
                        <a:rPr lang="ru-RU" sz="2000" b="1" dirty="0">
                          <a:solidFill>
                            <a:srgbClr val="7030A0"/>
                          </a:solidFill>
                          <a:effectLst/>
                          <a:latin typeface="Times New Roman" panose="02020603050405020304" pitchFamily="18" charset="0"/>
                          <a:cs typeface="Times New Roman" panose="02020603050405020304" pitchFamily="18" charset="0"/>
                        </a:rPr>
                        <a:t> (1941-1991)</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481920">
                <a:tc>
                  <a:txBody>
                    <a:bodyPr/>
                    <a:lstStyle/>
                    <a:p>
                      <a:pPr fontAlgn="t"/>
                      <a:r>
                        <a:rPr lang="ru-RU" sz="2000" b="1">
                          <a:solidFill>
                            <a:srgbClr val="7030A0"/>
                          </a:solidFill>
                          <a:effectLst/>
                          <a:latin typeface="Times New Roman" panose="02020603050405020304" pitchFamily="18" charset="0"/>
                          <a:cs typeface="Times New Roman" panose="02020603050405020304" pitchFamily="18" charset="0"/>
                        </a:rPr>
                        <a:t>Ұлты</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4" tooltip="Қазақтар"/>
                        </a:rPr>
                        <a:t>қазақ</a:t>
                      </a:r>
                      <a:endParaRPr lang="ru-RU" sz="2000" b="1" dirty="0">
                        <a:solidFill>
                          <a:srgbClr val="7030A0"/>
                        </a:solidFill>
                        <a:effectLst/>
                        <a:latin typeface="Times New Roman" panose="02020603050405020304" pitchFamily="18" charset="0"/>
                        <a:cs typeface="Times New Roman" panose="02020603050405020304" pitchFamily="18" charset="0"/>
                      </a:endParaRP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481920">
                <a:tc>
                  <a:txBody>
                    <a:bodyPr/>
                    <a:lstStyle/>
                    <a:p>
                      <a:pPr fontAlgn="t"/>
                      <a:r>
                        <a:rPr lang="ru-RU" sz="2000" b="1">
                          <a:solidFill>
                            <a:srgbClr val="7030A0"/>
                          </a:solidFill>
                          <a:effectLst/>
                          <a:latin typeface="Times New Roman" panose="02020603050405020304" pitchFamily="18" charset="0"/>
                          <a:cs typeface="Times New Roman" panose="02020603050405020304" pitchFamily="18" charset="0"/>
                        </a:rPr>
                        <a:t>Әкесі</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dirty="0">
                          <a:solidFill>
                            <a:srgbClr val="7030A0"/>
                          </a:solidFill>
                          <a:effectLst/>
                          <a:latin typeface="Times New Roman" panose="02020603050405020304" pitchFamily="18" charset="0"/>
                          <a:cs typeface="Times New Roman" panose="02020603050405020304" pitchFamily="18" charset="0"/>
                        </a:rPr>
                        <a:t>Алпыс Қонақаев</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481920">
                <a:tc>
                  <a:txBody>
                    <a:bodyPr/>
                    <a:lstStyle/>
                    <a:p>
                      <a:pPr fontAlgn="t"/>
                      <a:r>
                        <a:rPr lang="ru-RU" sz="2000" b="1">
                          <a:solidFill>
                            <a:srgbClr val="7030A0"/>
                          </a:solidFill>
                          <a:effectLst/>
                          <a:latin typeface="Times New Roman" panose="02020603050405020304" pitchFamily="18" charset="0"/>
                          <a:cs typeface="Times New Roman" panose="02020603050405020304" pitchFamily="18" charset="0"/>
                        </a:rPr>
                        <a:t>Жұбайы</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5" tooltip="Нұрсұлтан Назарбаев"/>
                        </a:rPr>
                        <a:t>Нұрсұлтан Назарбаев</a:t>
                      </a:r>
                      <a:endParaRPr lang="ru-RU" sz="2000" b="1" dirty="0">
                        <a:solidFill>
                          <a:srgbClr val="7030A0"/>
                        </a:solidFill>
                        <a:effectLst/>
                        <a:latin typeface="Times New Roman" panose="02020603050405020304" pitchFamily="18" charset="0"/>
                        <a:cs typeface="Times New Roman" panose="02020603050405020304" pitchFamily="18" charset="0"/>
                      </a:endParaRP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843359">
                <a:tc>
                  <a:txBody>
                    <a:bodyPr/>
                    <a:lstStyle/>
                    <a:p>
                      <a:pPr fontAlgn="t"/>
                      <a:r>
                        <a:rPr lang="ru-RU" sz="2000" b="1">
                          <a:solidFill>
                            <a:srgbClr val="7030A0"/>
                          </a:solidFill>
                          <a:effectLst/>
                          <a:latin typeface="Times New Roman" panose="02020603050405020304" pitchFamily="18" charset="0"/>
                          <a:cs typeface="Times New Roman" panose="02020603050405020304" pitchFamily="18" charset="0"/>
                        </a:rPr>
                        <a:t>Балалары</a:t>
                      </a: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6" tooltip="Дариға Нұрсұлтанқызы Назарбаева"/>
                        </a:rPr>
                        <a:t>Дариға Назарбаева</a:t>
                      </a: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none" strike="noStrike" dirty="0">
                          <a:solidFill>
                            <a:srgbClr val="7030A0"/>
                          </a:solidFill>
                          <a:effectLst/>
                          <a:latin typeface="Times New Roman" panose="02020603050405020304" pitchFamily="18" charset="0"/>
                          <a:cs typeface="Times New Roman" panose="02020603050405020304" pitchFamily="18" charset="0"/>
                          <a:hlinkClick r:id="rId17" tooltip="Динара Нұрсұлтанқызы Назарбаева"/>
                        </a:rPr>
                        <a:t>Динара Назарбаева</a:t>
                      </a:r>
                      <a:r>
                        <a:rPr lang="ru-RU" sz="2000" b="1" dirty="0">
                          <a:solidFill>
                            <a:srgbClr val="7030A0"/>
                          </a:solidFill>
                          <a:effectLst/>
                          <a:latin typeface="Times New Roman" panose="02020603050405020304" pitchFamily="18" charset="0"/>
                          <a:cs typeface="Times New Roman" panose="02020603050405020304" pitchFamily="18" charset="0"/>
                        </a:rPr>
                        <a:t>, </a:t>
                      </a:r>
                      <a:r>
                        <a:rPr lang="ru-RU" sz="2000" b="1" u="sng" dirty="0">
                          <a:solidFill>
                            <a:srgbClr val="7030A0"/>
                          </a:solidFill>
                          <a:effectLst/>
                          <a:latin typeface="Times New Roman" panose="02020603050405020304" pitchFamily="18" charset="0"/>
                          <a:cs typeface="Times New Roman" panose="02020603050405020304" pitchFamily="18" charset="0"/>
                          <a:hlinkClick r:id="rId18"/>
                        </a:rPr>
                        <a:t>Әлия Назарбаева</a:t>
                      </a:r>
                      <a:endParaRPr lang="ru-RU" sz="2000" b="1" dirty="0">
                        <a:solidFill>
                          <a:srgbClr val="7030A0"/>
                        </a:solidFill>
                        <a:effectLst/>
                        <a:latin typeface="Times New Roman" panose="02020603050405020304" pitchFamily="18" charset="0"/>
                        <a:cs typeface="Times New Roman" panose="02020603050405020304" pitchFamily="18" charset="0"/>
                      </a:endParaRPr>
                    </a:p>
                  </a:txBody>
                  <a:tcPr marL="77702" marR="77702" marT="38851" marB="388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
        <p:nvSpPr>
          <p:cNvPr id="2" name="Заголовок 1"/>
          <p:cNvSpPr>
            <a:spLocks noGrp="1"/>
          </p:cNvSpPr>
          <p:nvPr>
            <p:ph type="ctrTitle"/>
          </p:nvPr>
        </p:nvSpPr>
        <p:spPr>
          <a:xfrm flipV="1">
            <a:off x="3686174" y="3509963"/>
            <a:ext cx="6981826" cy="290512"/>
          </a:xfrm>
        </p:spPr>
        <p:txBody>
          <a:bodyPr/>
          <a:lstStyle/>
          <a:p>
            <a:endParaRPr lang="ru-RU" dirty="0"/>
          </a:p>
        </p:txBody>
      </p:sp>
      <p:sp>
        <p:nvSpPr>
          <p:cNvPr id="3" name="Подзаголовок 2"/>
          <p:cNvSpPr>
            <a:spLocks noGrp="1"/>
          </p:cNvSpPr>
          <p:nvPr>
            <p:ph type="subTitle" idx="1"/>
          </p:nvPr>
        </p:nvSpPr>
        <p:spPr>
          <a:xfrm>
            <a:off x="3686174" y="3602038"/>
            <a:ext cx="6981826" cy="1655762"/>
          </a:xfrm>
        </p:spPr>
        <p:txBody>
          <a:bodyPr/>
          <a:lstStyle/>
          <a:p>
            <a:endParaRPr lang="ru-RU" dirty="0"/>
          </a:p>
        </p:txBody>
      </p:sp>
    </p:spTree>
    <p:extLst>
      <p:ext uri="{BB962C8B-B14F-4D97-AF65-F5344CB8AC3E}">
        <p14:creationId xmlns:p14="http://schemas.microsoft.com/office/powerpoint/2010/main" val="313036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2875"/>
            <a:ext cx="12192000" cy="6715125"/>
          </a:xfrm>
        </p:spPr>
      </p:pic>
      <p:sp>
        <p:nvSpPr>
          <p:cNvPr id="5" name="Прямоугольник 4"/>
          <p:cNvSpPr/>
          <p:nvPr/>
        </p:nvSpPr>
        <p:spPr>
          <a:xfrm>
            <a:off x="1114425" y="612845"/>
            <a:ext cx="9472613" cy="5262979"/>
          </a:xfrm>
          <a:prstGeom prst="rect">
            <a:avLst/>
          </a:prstGeom>
        </p:spPr>
        <p:txBody>
          <a:bodyPr wrap="square">
            <a:spAutoFit/>
          </a:bodyPr>
          <a:lstStyle/>
          <a:p>
            <a:pPr>
              <a:spcAft>
                <a:spcPts val="0"/>
              </a:spcAft>
            </a:pPr>
            <a:r>
              <a:rPr lang="ru-RU" sz="24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Сара Алпысқызы Назарбаева 1941 жылдың 12 ақпанында Қарағанды облысы Қызылжар селосында дүниеге келді. 1992 жылғы ақпан айынан бастап – «Бөбек» республикалық балалар қайырымдылық қорының негізін қалаушы және президенті.  «Бөбек» қорының негізін қалаушысы.Ол «Бөбек» қорын құрып, жетімдерге жәрдемдескен, «Өзін өзі тану» пәнін білім бағдарламасына енгізіп, жеткіншектерді ізгілікке баулыған тұлға. 2010 жылдың 1ші қыркүйегі «Өзін өзі тану» пәні Қазақстан Республикасының үздіксіз білім беру жүйесіне жаппай енгізілді.</a:t>
            </a:r>
            <a:br>
              <a:rPr lang="ru-RU" sz="24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4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«Өзін өзі тану» пәнінің балаларға, ата аналарға, ұстаздарға берер көмегі зор. Бүкіл адамзатқа өзінің жылуын сыйлап, өмірге деген жақсы көзқарасын оятып, бір біріне деген қарым қатынастарын жақсартып, өмірдің дұрыс жолына бағыттайды. Сонымен қатар, адамның рухани жан дүниесін ашуға көп көмегін тигізіп отыр.</a:t>
            </a:r>
            <a:endParaRPr lang="ru-RU"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999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488" y="609600"/>
            <a:ext cx="8802514" cy="1320800"/>
          </a:xfrm>
        </p:spPr>
        <p:txBody>
          <a:bodyPr>
            <a:noAutofit/>
          </a:bodyPr>
          <a:lstStyle/>
          <a:p>
            <a:pPr algn="ctr"/>
            <a:r>
              <a:rPr lang="kk-KZ" sz="9600" b="1" dirty="0" smtClean="0">
                <a:latin typeface="Times New Roman" panose="02020603050405020304" pitchFamily="18" charset="0"/>
                <a:cs typeface="Times New Roman" panose="02020603050405020304" pitchFamily="18" charset="0"/>
              </a:rPr>
              <a:t>«Кім тапқыр?» сайысы</a:t>
            </a:r>
            <a:endParaRPr lang="ru-RU" sz="9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val="199183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800" b="1" dirty="0">
                <a:solidFill>
                  <a:schemeClr val="accent1">
                    <a:lumMod val="50000"/>
                  </a:schemeClr>
                </a:solidFill>
                <a:latin typeface="Times New Roman" panose="02020603050405020304" pitchFamily="18" charset="0"/>
                <a:cs typeface="Times New Roman" panose="02020603050405020304" pitchFamily="18" charset="0"/>
              </a:rPr>
              <a:t>Сайыс шарттары:</a:t>
            </a:r>
            <a:br>
              <a:rPr lang="ru-RU" sz="4800" b="1" dirty="0">
                <a:solidFill>
                  <a:schemeClr val="accent1">
                    <a:lumMod val="50000"/>
                  </a:schemeClr>
                </a:solidFill>
                <a:latin typeface="Times New Roman" panose="02020603050405020304" pitchFamily="18" charset="0"/>
                <a:cs typeface="Times New Roman" panose="02020603050405020304" pitchFamily="18" charset="0"/>
              </a:rPr>
            </a:br>
            <a:r>
              <a:rPr lang="ru-RU" sz="4800" b="1" dirty="0">
                <a:latin typeface="Times New Roman" panose="02020603050405020304" pitchFamily="18" charset="0"/>
                <a:cs typeface="Times New Roman" panose="02020603050405020304" pitchFamily="18" charset="0"/>
              </a:rPr>
              <a:t>1. «Кім көп біледі?»</a:t>
            </a:r>
            <a:br>
              <a:rPr lang="ru-RU" sz="4800" b="1" dirty="0">
                <a:latin typeface="Times New Roman" panose="02020603050405020304" pitchFamily="18" charset="0"/>
                <a:cs typeface="Times New Roman" panose="02020603050405020304" pitchFamily="18" charset="0"/>
              </a:rPr>
            </a:br>
            <a:r>
              <a:rPr lang="ru-RU" sz="4800" b="1" dirty="0">
                <a:latin typeface="Times New Roman" panose="02020603050405020304" pitchFamily="18" charset="0"/>
                <a:cs typeface="Times New Roman" panose="02020603050405020304" pitchFamily="18" charset="0"/>
              </a:rPr>
              <a:t>2. « Мюнстерберг»</a:t>
            </a:r>
            <a:br>
              <a:rPr lang="ru-RU" sz="4800" b="1" dirty="0">
                <a:latin typeface="Times New Roman" panose="02020603050405020304" pitchFamily="18" charset="0"/>
                <a:cs typeface="Times New Roman" panose="02020603050405020304" pitchFamily="18" charset="0"/>
              </a:rPr>
            </a:br>
            <a:r>
              <a:rPr lang="ru-RU" sz="4800" b="1" dirty="0">
                <a:latin typeface="Times New Roman" panose="02020603050405020304" pitchFamily="18" charset="0"/>
                <a:cs typeface="Times New Roman" panose="02020603050405020304" pitchFamily="18" charset="0"/>
              </a:rPr>
              <a:t>3. </a:t>
            </a:r>
            <a:r>
              <a:rPr lang="ru-RU" sz="4800" b="1" dirty="0" smtClean="0">
                <a:latin typeface="Times New Roman" panose="02020603050405020304" pitchFamily="18" charset="0"/>
                <a:cs typeface="Times New Roman" panose="02020603050405020304" pitchFamily="18" charset="0"/>
              </a:rPr>
              <a:t>«Мақал - сөздің мәйегі</a:t>
            </a:r>
            <a:r>
              <a:rPr lang="ru-RU" sz="4800" b="1" dirty="0" smtClean="0">
                <a:latin typeface="Times New Roman" panose="02020603050405020304" pitchFamily="18" charset="0"/>
                <a:cs typeface="Times New Roman" panose="02020603050405020304" pitchFamily="18" charset="0"/>
              </a:rPr>
              <a:t>»</a:t>
            </a:r>
            <a:r>
              <a:rPr lang="ru-RU" sz="4800" b="1" dirty="0">
                <a:latin typeface="Times New Roman" panose="02020603050405020304" pitchFamily="18" charset="0"/>
                <a:cs typeface="Times New Roman" panose="02020603050405020304" pitchFamily="18" charset="0"/>
              </a:rPr>
              <a:t/>
            </a:r>
            <a:br>
              <a:rPr lang="ru-RU" sz="4800" b="1" dirty="0">
                <a:latin typeface="Times New Roman" panose="02020603050405020304" pitchFamily="18" charset="0"/>
                <a:cs typeface="Times New Roman" panose="02020603050405020304" pitchFamily="18" charset="0"/>
              </a:rPr>
            </a:br>
            <a:r>
              <a:rPr lang="ru-RU" sz="4800" b="1" dirty="0" smtClean="0">
                <a:latin typeface="Times New Roman" panose="02020603050405020304" pitchFamily="18" charset="0"/>
                <a:cs typeface="Times New Roman" panose="02020603050405020304" pitchFamily="18" charset="0"/>
              </a:rPr>
              <a:t>4. </a:t>
            </a:r>
            <a:r>
              <a:rPr lang="ru-RU" sz="4800" b="1" dirty="0">
                <a:latin typeface="Times New Roman" panose="02020603050405020304" pitchFamily="18" charset="0"/>
                <a:cs typeface="Times New Roman" panose="02020603050405020304" pitchFamily="18" charset="0"/>
              </a:rPr>
              <a:t>«Ұшқыр ой»</a:t>
            </a:r>
          </a:p>
        </p:txBody>
      </p:sp>
      <p:sp>
        <p:nvSpPr>
          <p:cNvPr id="3" name="Объект 2"/>
          <p:cNvSpPr>
            <a:spLocks noGrp="1"/>
          </p:cNvSpPr>
          <p:nvPr>
            <p:ph idx="1"/>
          </p:nvPr>
        </p:nvSpPr>
        <p:spPr>
          <a:xfrm>
            <a:off x="944034" y="5818189"/>
            <a:ext cx="8596668" cy="3880773"/>
          </a:xfrm>
        </p:spPr>
        <p:txBody>
          <a:bodyPr/>
          <a:lstStyle/>
          <a:p>
            <a:pPr marL="0" indent="0">
              <a:buNone/>
            </a:pPr>
            <a:endParaRPr lang="ru-RU" dirty="0"/>
          </a:p>
        </p:txBody>
      </p:sp>
    </p:spTree>
    <p:extLst>
      <p:ext uri="{BB962C8B-B14F-4D97-AF65-F5344CB8AC3E}">
        <p14:creationId xmlns:p14="http://schemas.microsoft.com/office/powerpoint/2010/main" val="212437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400" u="sng" dirty="0">
                <a:solidFill>
                  <a:srgbClr val="7030A0"/>
                </a:solidFill>
                <a:latin typeface="Times New Roman" panose="02020603050405020304" pitchFamily="18" charset="0"/>
                <a:cs typeface="Times New Roman" panose="02020603050405020304" pitchFamily="18" charset="0"/>
              </a:rPr>
              <a:t>І кезең «Кім көп біледі?»</a:t>
            </a:r>
            <a:br>
              <a:rPr lang="ru-RU" sz="4400" u="sng" dirty="0">
                <a:solidFill>
                  <a:srgbClr val="7030A0"/>
                </a:solidFill>
                <a:latin typeface="Times New Roman" panose="02020603050405020304" pitchFamily="18" charset="0"/>
                <a:cs typeface="Times New Roman" panose="02020603050405020304" pitchFamily="18" charset="0"/>
              </a:rPr>
            </a:br>
            <a:r>
              <a:rPr lang="ru-RU" sz="4400" u="sng" dirty="0" smtClean="0">
                <a:solidFill>
                  <a:srgbClr val="7030A0"/>
                </a:solidFill>
                <a:latin typeface="Times New Roman" panose="02020603050405020304" pitchFamily="18" charset="0"/>
                <a:cs typeface="Times New Roman" panose="02020603050405020304" pitchFamily="18" charset="0"/>
              </a:rPr>
              <a:t/>
            </a:r>
            <a:br>
              <a:rPr lang="ru-RU" sz="4400" u="sng" dirty="0" smtClean="0">
                <a:solidFill>
                  <a:srgbClr val="7030A0"/>
                </a:solidFill>
                <a:latin typeface="Times New Roman" panose="02020603050405020304" pitchFamily="18" charset="0"/>
                <a:cs typeface="Times New Roman" panose="02020603050405020304" pitchFamily="18" charset="0"/>
              </a:rPr>
            </a:br>
            <a:r>
              <a:rPr lang="ru-RU" sz="4400" u="sng" dirty="0" smtClean="0">
                <a:latin typeface="Times New Roman" panose="02020603050405020304" pitchFamily="18" charset="0"/>
                <a:cs typeface="Times New Roman" panose="02020603050405020304" pitchFamily="18" charset="0"/>
              </a:rPr>
              <a:t>Шарты</a:t>
            </a:r>
            <a:r>
              <a:rPr lang="ru-RU" sz="4400" u="sng" dirty="0">
                <a:latin typeface="Times New Roman" panose="02020603050405020304" pitchFamily="18" charset="0"/>
                <a:cs typeface="Times New Roman" panose="02020603050405020304" pitchFamily="18" charset="0"/>
              </a:rPr>
              <a:t>: Әр топқа 10 сұрақтан қоямын. Тез жылдам жауап беру керек. Дұрыс жауап 10 ұпаймен бағаланады</a:t>
            </a:r>
            <a:br>
              <a:rPr lang="ru-RU" sz="4400" u="sng" dirty="0">
                <a:latin typeface="Times New Roman" panose="02020603050405020304" pitchFamily="18" charset="0"/>
                <a:cs typeface="Times New Roman" panose="02020603050405020304" pitchFamily="18" charset="0"/>
              </a:rPr>
            </a:br>
            <a:endParaRPr lang="ru-RU" sz="4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val="220707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4363" y="271463"/>
            <a:ext cx="9501187" cy="1658937"/>
          </a:xfrm>
        </p:spPr>
        <p:txBody>
          <a:bodyPr>
            <a:normAutofit fontScale="90000"/>
          </a:bodyPr>
          <a:lstStyle/>
          <a:p>
            <a:r>
              <a:rPr lang="ru-RU" sz="3200" b="1" dirty="0" smtClean="0">
                <a:latin typeface="Times New Roman" panose="02020603050405020304" pitchFamily="18" charset="0"/>
                <a:cs typeface="Times New Roman" panose="02020603050405020304" pitchFamily="18" charset="0"/>
              </a:rPr>
              <a:t>І </a:t>
            </a:r>
            <a:r>
              <a:rPr lang="ru-RU" sz="3200" b="1" dirty="0">
                <a:latin typeface="Times New Roman" panose="02020603050405020304" pitchFamily="18" charset="0"/>
                <a:cs typeface="Times New Roman" panose="02020603050405020304" pitchFamily="18" charset="0"/>
              </a:rPr>
              <a:t>топ:</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1. Кел, балалар оқылық! Өлеңінің авторы кім</a:t>
            </a:r>
            <a:r>
              <a:rPr lang="ru-RU" sz="3200" b="1" dirty="0" smtClean="0">
                <a:latin typeface="Times New Roman" panose="02020603050405020304" pitchFamily="18" charset="0"/>
                <a:cs typeface="Times New Roman" panose="02020603050405020304" pitchFamily="18" charset="0"/>
              </a:rPr>
              <a:t>?</a:t>
            </a:r>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2. </a:t>
            </a:r>
            <a:r>
              <a:rPr lang="ru-RU" sz="3200" b="1" dirty="0" smtClean="0">
                <a:latin typeface="Times New Roman" panose="02020603050405020304" pitchFamily="18" charset="0"/>
                <a:cs typeface="Times New Roman" panose="02020603050405020304" pitchFamily="18" charset="0"/>
              </a:rPr>
              <a:t>Сара Алпысқызының туған күні,жылы</a:t>
            </a:r>
            <a:r>
              <a:rPr lang="ru-RU" sz="3200" b="1" dirty="0" smtClean="0">
                <a:latin typeface="Times New Roman" panose="02020603050405020304" pitchFamily="18" charset="0"/>
                <a:cs typeface="Times New Roman" panose="02020603050405020304" pitchFamily="18" charset="0"/>
              </a:rPr>
              <a:t>?</a:t>
            </a:r>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3. Бір жылда неше ай бар?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4. Ұя салмайтын </a:t>
            </a:r>
            <a:r>
              <a:rPr lang="ru-RU" sz="3200" b="1" dirty="0" smtClean="0">
                <a:latin typeface="Times New Roman" panose="02020603050405020304" pitchFamily="18" charset="0"/>
                <a:cs typeface="Times New Roman" panose="02020603050405020304" pitchFamily="18" charset="0"/>
              </a:rPr>
              <a:t>құс</a:t>
            </a:r>
            <a:r>
              <a:rPr lang="ru-RU" sz="3200" b="1" dirty="0">
                <a:latin typeface="Times New Roman" panose="02020603050405020304" pitchFamily="18" charset="0"/>
                <a:cs typeface="Times New Roman" panose="02020603050405020304" pitchFamily="18" charset="0"/>
              </a:rPr>
              <a:t>?</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5. 16 желтоқсан қандай күн</a:t>
            </a:r>
            <a:r>
              <a:rPr lang="ru-RU" sz="3200" b="1" dirty="0" smtClean="0">
                <a:latin typeface="Times New Roman" panose="02020603050405020304" pitchFamily="18" charset="0"/>
                <a:cs typeface="Times New Roman" panose="02020603050405020304" pitchFamily="18" charset="0"/>
              </a:rPr>
              <a:t>?</a:t>
            </a:r>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6. Әліппенің атасы кім?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7. Абайдың анасының аты кім?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8. Тірі табиғатқа нелер жатады</a:t>
            </a:r>
            <a:r>
              <a:rPr lang="ru-RU" sz="3200" b="1" dirty="0" smtClean="0">
                <a:latin typeface="Times New Roman" panose="02020603050405020304" pitchFamily="18" charset="0"/>
                <a:cs typeface="Times New Roman" panose="02020603050405020304" pitchFamily="18" charset="0"/>
              </a:rPr>
              <a:t>?</a:t>
            </a:r>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9. 25+15 қосындысы нешеге тең?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10. Балалар сөзін орыс, ағылшынша қалай айтады? </a:t>
            </a:r>
          </a:p>
        </p:txBody>
      </p:sp>
      <p:sp>
        <p:nvSpPr>
          <p:cNvPr id="3" name="Объект 2"/>
          <p:cNvSpPr>
            <a:spLocks noGrp="1"/>
          </p:cNvSpPr>
          <p:nvPr>
            <p:ph idx="1"/>
          </p:nvPr>
        </p:nvSpPr>
        <p:spPr>
          <a:xfrm flipH="1">
            <a:off x="9274002" y="5729288"/>
            <a:ext cx="841548" cy="312074"/>
          </a:xfrm>
        </p:spPr>
        <p:txBody>
          <a:bodyPr>
            <a:normAutofit fontScale="92500" lnSpcReduction="20000"/>
          </a:bodyPr>
          <a:lstStyle/>
          <a:p>
            <a:endParaRPr lang="ru-RU" dirty="0"/>
          </a:p>
        </p:txBody>
      </p:sp>
    </p:spTree>
    <p:extLst>
      <p:ext uri="{BB962C8B-B14F-4D97-AF65-F5344CB8AC3E}">
        <p14:creationId xmlns:p14="http://schemas.microsoft.com/office/powerpoint/2010/main" val="1333149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71463"/>
            <a:ext cx="8596668" cy="1658937"/>
          </a:xfrm>
        </p:spPr>
        <p:txBody>
          <a:bodyPr>
            <a:noAutofit/>
          </a:bodyPr>
          <a:lstStyle/>
          <a:p>
            <a:r>
              <a:rPr lang="ru-RU" sz="2800" b="1" dirty="0">
                <a:solidFill>
                  <a:srgbClr val="00B050"/>
                </a:solidFill>
                <a:latin typeface="Times New Roman" panose="02020603050405020304" pitchFamily="18" charset="0"/>
                <a:cs typeface="Times New Roman" panose="02020603050405020304" pitchFamily="18" charset="0"/>
              </a:rPr>
              <a:t>ІІ топ:</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1. Ауаның негізгі қасиеті</a:t>
            </a:r>
            <a:r>
              <a:rPr lang="ru-RU" sz="2800" b="1" dirty="0" smtClean="0">
                <a:solidFill>
                  <a:srgbClr val="00B050"/>
                </a:solidFill>
                <a:latin typeface="Times New Roman" panose="02020603050405020304" pitchFamily="18" charset="0"/>
                <a:cs typeface="Times New Roman" panose="02020603050405020304" pitchFamily="18" charset="0"/>
              </a:rPr>
              <a:t>?</a:t>
            </a:r>
            <a:r>
              <a:rPr lang="ru-RU" sz="2800" b="1" dirty="0">
                <a:solidFill>
                  <a:srgbClr val="00B050"/>
                </a:solidFill>
                <a:latin typeface="Times New Roman" panose="02020603050405020304" pitchFamily="18" charset="0"/>
                <a:cs typeface="Times New Roman" panose="02020603050405020304" pitchFamily="18" charset="0"/>
              </a:rPr>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2. </a:t>
            </a:r>
            <a:r>
              <a:rPr lang="ru-RU" sz="2800" b="1" dirty="0" smtClean="0">
                <a:solidFill>
                  <a:srgbClr val="00B050"/>
                </a:solidFill>
                <a:latin typeface="Times New Roman" panose="02020603050405020304" pitchFamily="18" charset="0"/>
                <a:cs typeface="Times New Roman" panose="02020603050405020304" pitchFamily="18" charset="0"/>
              </a:rPr>
              <a:t>Сара Алпысқызы негізін қалаған қордың атауы?</a:t>
            </a:r>
            <a:r>
              <a:rPr lang="ru-RU" sz="2800" b="1" dirty="0">
                <a:solidFill>
                  <a:srgbClr val="00B050"/>
                </a:solidFill>
                <a:latin typeface="Times New Roman" panose="02020603050405020304" pitchFamily="18" charset="0"/>
                <a:cs typeface="Times New Roman" panose="02020603050405020304" pitchFamily="18" charset="0"/>
              </a:rPr>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3. Биыл қандай жыл</a:t>
            </a:r>
            <a:r>
              <a:rPr lang="ru-RU" sz="2800" b="1" dirty="0" smtClean="0">
                <a:solidFill>
                  <a:srgbClr val="00B050"/>
                </a:solidFill>
                <a:latin typeface="Times New Roman" panose="02020603050405020304" pitchFamily="18" charset="0"/>
                <a:cs typeface="Times New Roman" panose="02020603050405020304" pitchFamily="18" charset="0"/>
              </a:rPr>
              <a:t>?</a:t>
            </a:r>
            <a:r>
              <a:rPr lang="ru-RU" sz="2800" b="1" dirty="0">
                <a:solidFill>
                  <a:srgbClr val="00B050"/>
                </a:solidFill>
                <a:latin typeface="Times New Roman" panose="02020603050405020304" pitchFamily="18" charset="0"/>
                <a:cs typeface="Times New Roman" panose="02020603050405020304" pitchFamily="18" charset="0"/>
              </a:rPr>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4. Абайдың шын </a:t>
            </a:r>
            <a:r>
              <a:rPr lang="ru-RU" sz="2800" b="1" dirty="0" smtClean="0">
                <a:solidFill>
                  <a:srgbClr val="00B050"/>
                </a:solidFill>
                <a:latin typeface="Times New Roman" panose="02020603050405020304" pitchFamily="18" charset="0"/>
                <a:cs typeface="Times New Roman" panose="02020603050405020304" pitchFamily="18" charset="0"/>
              </a:rPr>
              <a:t>аты</a:t>
            </a:r>
            <a:r>
              <a:rPr lang="ru-RU" sz="2800" b="1" dirty="0">
                <a:solidFill>
                  <a:srgbClr val="00B050"/>
                </a:solidFill>
                <a:latin typeface="Times New Roman" panose="02020603050405020304" pitchFamily="18" charset="0"/>
                <a:cs typeface="Times New Roman" panose="02020603050405020304" pitchFamily="18" charset="0"/>
              </a:rPr>
              <a:t>?</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5. Көкжиек тұстарын анықтайтын құрал?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6. 30+25 қосындысы нешеге тең?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7. Сау болыңыз орысша, ағылшынша қалай айтамыз?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8. Бір жылда қанша күн бар?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9. Жуан дауысты дыбыстарды ата </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10. Тұңғыш президент </a:t>
            </a:r>
            <a:r>
              <a:rPr lang="ru-RU" sz="2800" b="1" dirty="0" smtClean="0">
                <a:solidFill>
                  <a:srgbClr val="00B050"/>
                </a:solidFill>
                <a:latin typeface="Times New Roman" panose="02020603050405020304" pitchFamily="18" charset="0"/>
                <a:cs typeface="Times New Roman" panose="02020603050405020304" pitchFamily="18" charset="0"/>
              </a:rPr>
              <a:t>күні</a:t>
            </a:r>
            <a:r>
              <a:rPr lang="ru-RU" sz="2800" b="1" dirty="0">
                <a:solidFill>
                  <a:srgbClr val="00B050"/>
                </a:solidFill>
                <a:latin typeface="Times New Roman" panose="02020603050405020304" pitchFamily="18" charset="0"/>
                <a:cs typeface="Times New Roman" panose="02020603050405020304" pitchFamily="18" charset="0"/>
              </a:rPr>
              <a:t>?</a:t>
            </a:r>
            <a:br>
              <a:rPr lang="ru-RU" sz="2800" b="1" dirty="0">
                <a:solidFill>
                  <a:srgbClr val="00B050"/>
                </a:solidFill>
                <a:latin typeface="Times New Roman" panose="02020603050405020304" pitchFamily="18" charset="0"/>
                <a:cs typeface="Times New Roman" panose="02020603050405020304" pitchFamily="18" charset="0"/>
              </a:rPr>
            </a:br>
            <a:r>
              <a:rPr lang="ru-RU" sz="2800" b="1" dirty="0">
                <a:solidFill>
                  <a:srgbClr val="00B050"/>
                </a:solidFill>
                <a:latin typeface="Times New Roman" panose="02020603050405020304" pitchFamily="18" charset="0"/>
                <a:cs typeface="Times New Roman" panose="02020603050405020304" pitchFamily="18" charset="0"/>
              </a:rPr>
              <a:t/>
            </a:r>
            <a:br>
              <a:rPr lang="ru-RU" sz="2800" b="1" dirty="0">
                <a:solidFill>
                  <a:srgbClr val="00B050"/>
                </a:solidFill>
                <a:latin typeface="Times New Roman" panose="02020603050405020304" pitchFamily="18" charset="0"/>
                <a:cs typeface="Times New Roman" panose="02020603050405020304" pitchFamily="18" charset="0"/>
              </a:rPr>
            </a:br>
            <a:endParaRPr lang="ru-RU" sz="2800" b="1" dirty="0">
              <a:solidFill>
                <a:srgbClr val="00B05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flipV="1">
            <a:off x="677334" y="6041362"/>
            <a:ext cx="8596668" cy="930938"/>
          </a:xfrm>
        </p:spPr>
        <p:txBody>
          <a:bodyPr/>
          <a:lstStyle/>
          <a:p>
            <a:endParaRPr lang="ru-RU" dirty="0"/>
          </a:p>
        </p:txBody>
      </p:sp>
    </p:spTree>
    <p:extLst>
      <p:ext uri="{BB962C8B-B14F-4D97-AF65-F5344CB8AC3E}">
        <p14:creationId xmlns:p14="http://schemas.microsoft.com/office/powerpoint/2010/main" val="3143854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90500"/>
            <a:ext cx="9963150" cy="1739900"/>
          </a:xfrm>
        </p:spPr>
        <p:txBody>
          <a:bodyPr>
            <a:normAutofit fontScale="90000"/>
          </a:bodyPr>
          <a:lstStyle/>
          <a:p>
            <a:r>
              <a:rPr lang="ru-RU" sz="3100" b="1" dirty="0">
                <a:latin typeface="Times New Roman" panose="02020603050405020304" pitchFamily="18" charset="0"/>
                <a:cs typeface="Times New Roman" panose="02020603050405020304" pitchFamily="18" charset="0"/>
              </a:rPr>
              <a:t>ІІІ топ</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1. </a:t>
            </a:r>
            <a:r>
              <a:rPr lang="ru-RU" sz="3100" b="1" dirty="0" smtClean="0">
                <a:latin typeface="Times New Roman" panose="02020603050405020304" pitchFamily="18" charset="0"/>
                <a:cs typeface="Times New Roman" panose="02020603050405020304" pitchFamily="18" charset="0"/>
              </a:rPr>
              <a:t>Биыл Абай атамыздың туғанына неше жыл толды</a:t>
            </a:r>
            <a:r>
              <a:rPr lang="ru-RU" sz="3100" b="1" dirty="0" smtClean="0">
                <a:latin typeface="Times New Roman" panose="02020603050405020304" pitchFamily="18" charset="0"/>
                <a:cs typeface="Times New Roman" panose="02020603050405020304" pitchFamily="18" charset="0"/>
              </a:rPr>
              <a:t>?</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2. </a:t>
            </a:r>
            <a:r>
              <a:rPr lang="ru-RU" sz="3100" b="1" dirty="0" smtClean="0">
                <a:latin typeface="Times New Roman" panose="02020603050405020304" pitchFamily="18" charset="0"/>
                <a:cs typeface="Times New Roman" panose="02020603050405020304" pitchFamily="18" charset="0"/>
              </a:rPr>
              <a:t>Сара Алпысқызының туған жері</a:t>
            </a:r>
            <a:r>
              <a:rPr lang="ru-RU" sz="3100" b="1" dirty="0" smtClean="0">
                <a:latin typeface="Times New Roman" panose="02020603050405020304" pitchFamily="18" charset="0"/>
                <a:cs typeface="Times New Roman" panose="02020603050405020304" pitchFamily="18" charset="0"/>
              </a:rPr>
              <a:t>? </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3. Сөйлемнің </a:t>
            </a:r>
            <a:r>
              <a:rPr lang="ru-RU" sz="3100" b="1" dirty="0" smtClean="0">
                <a:latin typeface="Times New Roman" panose="02020603050405020304" pitchFamily="18" charset="0"/>
                <a:cs typeface="Times New Roman" panose="02020603050405020304" pitchFamily="18" charset="0"/>
              </a:rPr>
              <a:t>соңында .....      қойылады</a:t>
            </a:r>
            <a:r>
              <a:rPr lang="ru-RU" sz="3100" b="1" dirty="0">
                <a:latin typeface="Times New Roman" panose="02020603050405020304" pitchFamily="18" charset="0"/>
                <a:cs typeface="Times New Roman" panose="02020603050405020304" pitchFamily="18" charset="0"/>
              </a:rPr>
              <a:t>.</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4. Кітап сөзін орыс, ағылшын тілінде қалай айтамыз?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5. 85 - 60 айырмасы қаншаға тең?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6. Өлі табиғатқа нелер жатады</a:t>
            </a:r>
            <a:r>
              <a:rPr lang="ru-RU" sz="3100" b="1" dirty="0" smtClean="0">
                <a:latin typeface="Times New Roman" panose="02020603050405020304" pitchFamily="18" charset="0"/>
                <a:cs typeface="Times New Roman" panose="02020603050405020304" pitchFamily="18" charset="0"/>
              </a:rPr>
              <a:t>?</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7. Мәтін </a:t>
            </a:r>
            <a:r>
              <a:rPr lang="ru-RU" sz="3100" b="1" dirty="0" smtClean="0">
                <a:latin typeface="Times New Roman" panose="02020603050405020304" pitchFamily="18" charset="0"/>
                <a:cs typeface="Times New Roman" panose="02020603050405020304" pitchFamily="18" charset="0"/>
              </a:rPr>
              <a:t>түрлерін </a:t>
            </a:r>
            <a:r>
              <a:rPr lang="ru-RU" sz="3100" b="1" dirty="0">
                <a:latin typeface="Times New Roman" panose="02020603050405020304" pitchFamily="18" charset="0"/>
                <a:cs typeface="Times New Roman" panose="02020603050405020304" pitchFamily="18" charset="0"/>
              </a:rPr>
              <a:t>ата?</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8. 1 сағатта неше минут бар</a:t>
            </a:r>
            <a:r>
              <a:rPr lang="ru-RU" sz="3100" b="1" dirty="0" smtClean="0">
                <a:latin typeface="Times New Roman" panose="02020603050405020304" pitchFamily="18" charset="0"/>
                <a:cs typeface="Times New Roman" panose="02020603050405020304" pitchFamily="18" charset="0"/>
              </a:rPr>
              <a:t>?</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9. </a:t>
            </a:r>
            <a:r>
              <a:rPr lang="ru-RU" sz="3100" b="1" dirty="0" smtClean="0">
                <a:latin typeface="Times New Roman" panose="02020603050405020304" pitchFamily="18" charset="0"/>
                <a:cs typeface="Times New Roman" panose="02020603050405020304" pitchFamily="18" charset="0"/>
              </a:rPr>
              <a:t>Қазақ әліпбиінде неше әріп бар?</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10. Ұзындық өлшем бірліктерін ата</a:t>
            </a:r>
            <a:r>
              <a:rPr lang="ru-RU" sz="3100" b="1" dirty="0" smtClean="0">
                <a:latin typeface="Times New Roman" panose="02020603050405020304" pitchFamily="18" charset="0"/>
                <a:cs typeface="Times New Roman" panose="02020603050405020304" pitchFamily="18" charset="0"/>
              </a:rPr>
              <a:t>?</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ru-RU" dirty="0"/>
              <a:t/>
            </a:r>
            <a:br>
              <a:rPr lang="ru-RU" dirty="0"/>
            </a:br>
            <a:endParaRPr lang="ru-RU" dirty="0"/>
          </a:p>
        </p:txBody>
      </p:sp>
      <p:sp>
        <p:nvSpPr>
          <p:cNvPr id="3" name="Объект 2"/>
          <p:cNvSpPr>
            <a:spLocks noGrp="1"/>
          </p:cNvSpPr>
          <p:nvPr>
            <p:ph idx="1"/>
          </p:nvPr>
        </p:nvSpPr>
        <p:spPr>
          <a:xfrm flipV="1">
            <a:off x="677334" y="6041362"/>
            <a:ext cx="8596668" cy="1902488"/>
          </a:xfrm>
        </p:spPr>
        <p:txBody>
          <a:bodyPr/>
          <a:lstStyle/>
          <a:p>
            <a:endParaRPr lang="ru-RU" dirty="0"/>
          </a:p>
        </p:txBody>
      </p:sp>
    </p:spTree>
    <p:extLst>
      <p:ext uri="{BB962C8B-B14F-4D97-AF65-F5344CB8AC3E}">
        <p14:creationId xmlns:p14="http://schemas.microsoft.com/office/powerpoint/2010/main" val="1833705238"/>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167</TotalTime>
  <Words>193</Words>
  <Application>Microsoft Office PowerPoint</Application>
  <PresentationFormat>Широкоэкранный</PresentationFormat>
  <Paragraphs>37</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Times New Roman</vt:lpstr>
      <vt:lpstr>Trebuchet MS</vt:lpstr>
      <vt:lpstr>Wingdings 3</vt:lpstr>
      <vt:lpstr>Грань</vt:lpstr>
      <vt:lpstr>Презентация PowerPoint</vt:lpstr>
      <vt:lpstr>Презентация PowerPoint</vt:lpstr>
      <vt:lpstr>Презентация PowerPoint</vt:lpstr>
      <vt:lpstr>«Кім тапқыр?» сайысы</vt:lpstr>
      <vt:lpstr>Сайыс шарттары: 1. «Кім көп біледі?» 2. « Мюнстерберг» 3. «Мақал - сөздің мәйегі» 4. «Ұшқыр ой»</vt:lpstr>
      <vt:lpstr>І кезең «Кім көп біледі?»  Шарты: Әр топқа 10 сұрақтан қоямын. Тез жылдам жауап беру керек. Дұрыс жауап 10 ұпаймен бағаланады </vt:lpstr>
      <vt:lpstr>І топ: 1. Кел, балалар оқылық! Өлеңінің авторы кім? 2. Сара Алпысқызының туған күні,жылы? 3. Бір жылда неше ай бар?  4. Ұя салмайтын құс? 5. 16 желтоқсан қандай күн? 6. Әліппенің атасы кім?  7. Абайдың анасының аты кім?  8. Тірі табиғатқа нелер жатады? 9. 25+15 қосындысы нешеге тең?  10. Балалар сөзін орыс, ағылшынша қалай айтады? </vt:lpstr>
      <vt:lpstr>ІІ топ: 1. Ауаның негізгі қасиеті? 2. Сара Алпысқызы негізін қалаған қордың атауы? 3. Биыл қандай жыл? 4. Абайдың шын аты? 5. Көкжиек тұстарын анықтайтын құрал?  6. 30+25 қосындысы нешеге тең?  7. Сау болыңыз орысша, ағылшынша қалай айтамыз?  8. Бір жылда қанша күн бар?  9. Жуан дауысты дыбыстарды ата  10. Тұңғыш президент күні?  </vt:lpstr>
      <vt:lpstr>ІІІ топ 1. Биыл Абай атамыздың туғанына неше жыл толды? 2. Сара Алпысқызының туған жері?  3. Сөйлемнің соңында .....      қойылады. 4. Кітап сөзін орыс, ағылшын тілінде қалай айтамыз?  5. 85 - 60 айырмасы қаншаға тең?  6. Өлі табиғатқа нелер жатады? 7. Мәтін түрлерін ата? 8. 1 сағатта неше минут бар? 9. Қазақ әліпбиінде неше әріп бар? 10. Ұзындық өлшем бірліктерін ата?   </vt:lpstr>
      <vt:lpstr>ІІ кезең « Мюнстерберг» әдістемесі Мақсаты: Әдістеме зейіннің таңдамалылығын анықтауға бағытталады. Нұсқау: Көптеген әріптердің арасында тұтас сөздер бар. Сіздің міндетіңіз: тез оқып отырып, сол сөздердің астын сызуыңыз керек. Жұмыс уақыты - 2 минут Табылып астын сызған сөздердің саны мен байқалмай қалған сөздер саны, қатеге байланысты бағаланады.  Талқылау: Ең көп сөз құраған қай топ болды?   </vt:lpstr>
      <vt:lpstr>Аашпгоппартаивнртерезевнаапташыопккарталыгксағатлыгсабақоыгборпыаукесікрвнбасбалдақинакпотақтагыеоқушыоанмұғалімрыгадиректорвпыкуқызметкерапецуранлвгкдәптер </vt:lpstr>
      <vt:lpstr>«Мақал – сөздің мәйегі» кезеңі. Әр топқа 5 мақалдан ұсынылады. Мақал ішіндегі  қалып қойған тиісті  сөзді табу керек.  </vt:lpstr>
      <vt:lpstr>1.Кітап - ...... қазына 2. Оқу білім бұлағы,     Білім -  ....  шырағы. 3.Күш -білімде,    Білім - ... 4. Алтау ала болса ауыздағы кетеді, Төртеу түгел болса ....   келеді.     </vt:lpstr>
      <vt:lpstr>5. Аңызды жерде ат өлмес, Үйірлі жерде ...   өлмес.  6.Ауырып ем іздегенше, Ауырмайтын ... ізде.  7.Спорт -   ....  кепілі.  8.Ас – адамның ..... </vt:lpstr>
      <vt:lpstr>9.Мал өсірсең ... өсір, Өнімі оның көл ....  10. Аққуды атпа,  Досыңды ....  11.Жүз теңген болғанша,      Жүз .... болсын. 12. Отан - ... басталады.  </vt:lpstr>
      <vt:lpstr>13.Жақсылықтың ........ болмайды.  14.Бір адам жаққан отқа,     ...... адам  жылынады.  15.Кешіре білген адам- ...  адам   </vt:lpstr>
      <vt:lpstr>4 кезең . «Ұшқыр ой»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ACER</cp:lastModifiedBy>
  <cp:revision>13</cp:revision>
  <dcterms:created xsi:type="dcterms:W3CDTF">2020-02-10T15:20:57Z</dcterms:created>
  <dcterms:modified xsi:type="dcterms:W3CDTF">2020-02-12T10:12:47Z</dcterms:modified>
</cp:coreProperties>
</file>